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1" r:id="rId1"/>
    <p:sldMasterId id="2147483674" r:id="rId2"/>
    <p:sldMasterId id="2147483687" r:id="rId3"/>
    <p:sldMasterId id="2147483700" r:id="rId4"/>
  </p:sldMasterIdLst>
  <p:sldIdLst>
    <p:sldId id="257" r:id="rId5"/>
    <p:sldId id="258" r:id="rId6"/>
    <p:sldId id="272" r:id="rId7"/>
    <p:sldId id="439" r:id="rId8"/>
    <p:sldId id="432" r:id="rId9"/>
    <p:sldId id="434" r:id="rId10"/>
    <p:sldId id="438" r:id="rId11"/>
    <p:sldId id="435" r:id="rId12"/>
    <p:sldId id="431" r:id="rId13"/>
    <p:sldId id="430" r:id="rId14"/>
    <p:sldId id="437" r:id="rId15"/>
    <p:sldId id="419" r:id="rId16"/>
    <p:sldId id="420" r:id="rId17"/>
    <p:sldId id="440" r:id="rId18"/>
    <p:sldId id="442" r:id="rId19"/>
    <p:sldId id="441" r:id="rId20"/>
    <p:sldId id="443" r:id="rId21"/>
    <p:sldId id="271" r:id="rId22"/>
    <p:sldId id="408" r:id="rId23"/>
    <p:sldId id="410" r:id="rId24"/>
    <p:sldId id="411" r:id="rId25"/>
    <p:sldId id="412" r:id="rId26"/>
    <p:sldId id="413" r:id="rId27"/>
    <p:sldId id="414" r:id="rId28"/>
    <p:sldId id="415" r:id="rId29"/>
    <p:sldId id="409" r:id="rId30"/>
    <p:sldId id="416" r:id="rId31"/>
    <p:sldId id="418" r:id="rId32"/>
    <p:sldId id="417" r:id="rId33"/>
    <p:sldId id="421" r:id="rId34"/>
    <p:sldId id="436" r:id="rId35"/>
    <p:sldId id="422" r:id="rId36"/>
    <p:sldId id="423" r:id="rId37"/>
    <p:sldId id="424" r:id="rId38"/>
    <p:sldId id="425" r:id="rId39"/>
    <p:sldId id="426" r:id="rId40"/>
    <p:sldId id="427" r:id="rId41"/>
    <p:sldId id="428" r:id="rId42"/>
    <p:sldId id="429" r:id="rId43"/>
    <p:sldId id="407" r:id="rId44"/>
  </p:sldIdLst>
  <p:sldSz cx="9144000" cy="5143500" type="screen16x9"/>
  <p:notesSz cx="7559675" cy="10691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D534590B-5132-45BF-BC0E-D272D1ADB066}">
          <p14:sldIdLst>
            <p14:sldId id="257"/>
            <p14:sldId id="258"/>
            <p14:sldId id="272"/>
            <p14:sldId id="439"/>
            <p14:sldId id="432"/>
            <p14:sldId id="434"/>
            <p14:sldId id="438"/>
            <p14:sldId id="435"/>
            <p14:sldId id="431"/>
            <p14:sldId id="430"/>
            <p14:sldId id="437"/>
            <p14:sldId id="419"/>
            <p14:sldId id="420"/>
            <p14:sldId id="440"/>
            <p14:sldId id="442"/>
            <p14:sldId id="441"/>
            <p14:sldId id="443"/>
            <p14:sldId id="271"/>
            <p14:sldId id="408"/>
            <p14:sldId id="410"/>
            <p14:sldId id="411"/>
            <p14:sldId id="412"/>
            <p14:sldId id="413"/>
            <p14:sldId id="414"/>
            <p14:sldId id="415"/>
            <p14:sldId id="409"/>
            <p14:sldId id="416"/>
            <p14:sldId id="418"/>
            <p14:sldId id="417"/>
            <p14:sldId id="421"/>
            <p14:sldId id="436"/>
            <p14:sldId id="422"/>
            <p14:sldId id="423"/>
            <p14:sldId id="424"/>
            <p14:sldId id="425"/>
            <p14:sldId id="426"/>
            <p14:sldId id="427"/>
            <p14:sldId id="428"/>
            <p14:sldId id="429"/>
            <p14:sldId id="40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86" autoAdjust="0"/>
    <p:restoredTop sz="94660"/>
  </p:normalViewPr>
  <p:slideViewPr>
    <p:cSldViewPr snapToGrid="0">
      <p:cViewPr varScale="1">
        <p:scale>
          <a:sx n="94" d="100"/>
          <a:sy n="94" d="100"/>
        </p:scale>
        <p:origin x="1602"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48" name="PlaceHolder 2"/>
          <p:cNvSpPr>
            <a:spLocks noGrp="1"/>
          </p:cNvSpPr>
          <p:nvPr>
            <p:ph type="subTitle"/>
          </p:nvPr>
        </p:nvSpPr>
        <p:spPr>
          <a:xfrm>
            <a:off x="457200" y="1203480"/>
            <a:ext cx="8229240" cy="2982960"/>
          </a:xfrm>
          <a:prstGeom prst="rect">
            <a:avLst/>
          </a:prstGeom>
          <a:noFill/>
          <a:ln w="0">
            <a:noFill/>
          </a:ln>
        </p:spPr>
        <p:txBody>
          <a:bodyPr lIns="0" tIns="0" rIns="0" bIns="0" anchor="ctr">
            <a:noAutofit/>
          </a:bodyPr>
          <a:lstStyle/>
          <a:p>
            <a:pPr algn="ctr">
              <a:buNone/>
            </a:pPr>
            <a:endParaRPr lang="fr-FR"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50" name="PlaceHolder 2"/>
          <p:cNvSpPr>
            <a:spLocks noGrp="1"/>
          </p:cNvSpPr>
          <p:nvPr>
            <p:ph/>
          </p:nvPr>
        </p:nvSpPr>
        <p:spPr>
          <a:xfrm>
            <a:off x="457200" y="1203480"/>
            <a:ext cx="8229240" cy="298296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52"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endParaRPr lang="fr-FR" sz="3200" b="0" strike="noStrike" spc="-1">
              <a:latin typeface="Arial"/>
            </a:endParaRPr>
          </a:p>
        </p:txBody>
      </p:sp>
      <p:sp>
        <p:nvSpPr>
          <p:cNvPr id="53"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5" name="PlaceHolder 1"/>
          <p:cNvSpPr>
            <a:spLocks noGrp="1"/>
          </p:cNvSpPr>
          <p:nvPr>
            <p:ph type="subTitle"/>
          </p:nvPr>
        </p:nvSpPr>
        <p:spPr>
          <a:xfrm>
            <a:off x="457200" y="205200"/>
            <a:ext cx="8229240" cy="3981240"/>
          </a:xfrm>
          <a:prstGeom prst="rect">
            <a:avLst/>
          </a:prstGeom>
          <a:noFill/>
          <a:ln w="0">
            <a:noFill/>
          </a:ln>
        </p:spPr>
        <p:txBody>
          <a:bodyPr lIns="0" tIns="0" rIns="0" bIns="0" anchor="ctr">
            <a:noAutofit/>
          </a:bodyPr>
          <a:lstStyle/>
          <a:p>
            <a:pPr algn="ctr">
              <a:buNone/>
            </a:pPr>
            <a:endParaRPr lang="fr-FR"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57"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58"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endParaRPr lang="fr-FR" sz="3200" b="0" strike="noStrike" spc="-1">
              <a:latin typeface="Arial"/>
            </a:endParaRPr>
          </a:p>
        </p:txBody>
      </p:sp>
      <p:sp>
        <p:nvSpPr>
          <p:cNvPr id="59" name="PlaceHolder 4"/>
          <p:cNvSpPr>
            <a:spLocks noGrp="1"/>
          </p:cNvSpPr>
          <p:nvPr>
            <p:ph/>
          </p:nvPr>
        </p:nvSpPr>
        <p:spPr>
          <a:xfrm>
            <a:off x="457200" y="276192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61"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endParaRPr lang="fr-FR" sz="3200" b="0" strike="noStrike" spc="-1">
              <a:latin typeface="Arial"/>
            </a:endParaRPr>
          </a:p>
        </p:txBody>
      </p:sp>
      <p:sp>
        <p:nvSpPr>
          <p:cNvPr id="62"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63" name="PlaceHolder 4"/>
          <p:cNvSpPr>
            <a:spLocks noGrp="1"/>
          </p:cNvSpPr>
          <p:nvPr>
            <p:ph/>
          </p:nvPr>
        </p:nvSpPr>
        <p:spPr>
          <a:xfrm>
            <a:off x="4674240" y="276192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65"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66"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67" name="PlaceHolder 4"/>
          <p:cNvSpPr>
            <a:spLocks noGrp="1"/>
          </p:cNvSpPr>
          <p:nvPr>
            <p:ph/>
          </p:nvPr>
        </p:nvSpPr>
        <p:spPr>
          <a:xfrm>
            <a:off x="457200" y="2761920"/>
            <a:ext cx="822924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69" name="PlaceHolder 2"/>
          <p:cNvSpPr>
            <a:spLocks noGrp="1"/>
          </p:cNvSpPr>
          <p:nvPr>
            <p:ph/>
          </p:nvPr>
        </p:nvSpPr>
        <p:spPr>
          <a:xfrm>
            <a:off x="457200" y="1203480"/>
            <a:ext cx="822924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70" name="PlaceHolder 3"/>
          <p:cNvSpPr>
            <a:spLocks noGrp="1"/>
          </p:cNvSpPr>
          <p:nvPr>
            <p:ph/>
          </p:nvPr>
        </p:nvSpPr>
        <p:spPr>
          <a:xfrm>
            <a:off x="457200" y="2761920"/>
            <a:ext cx="822924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72"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73"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74" name="PlaceHolder 4"/>
          <p:cNvSpPr>
            <a:spLocks noGrp="1"/>
          </p:cNvSpPr>
          <p:nvPr>
            <p:ph/>
          </p:nvPr>
        </p:nvSpPr>
        <p:spPr>
          <a:xfrm>
            <a:off x="457200" y="276192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75" name="PlaceHolder 5"/>
          <p:cNvSpPr>
            <a:spLocks noGrp="1"/>
          </p:cNvSpPr>
          <p:nvPr>
            <p:ph/>
          </p:nvPr>
        </p:nvSpPr>
        <p:spPr>
          <a:xfrm>
            <a:off x="4674240" y="276192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77" name="PlaceHolder 2"/>
          <p:cNvSpPr>
            <a:spLocks noGrp="1"/>
          </p:cNvSpPr>
          <p:nvPr>
            <p:ph/>
          </p:nvPr>
        </p:nvSpPr>
        <p:spPr>
          <a:xfrm>
            <a:off x="457200" y="120348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78" name="PlaceHolder 3"/>
          <p:cNvSpPr>
            <a:spLocks noGrp="1"/>
          </p:cNvSpPr>
          <p:nvPr>
            <p:ph/>
          </p:nvPr>
        </p:nvSpPr>
        <p:spPr>
          <a:xfrm>
            <a:off x="3239640" y="120348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79" name="PlaceHolder 4"/>
          <p:cNvSpPr>
            <a:spLocks noGrp="1"/>
          </p:cNvSpPr>
          <p:nvPr>
            <p:ph/>
          </p:nvPr>
        </p:nvSpPr>
        <p:spPr>
          <a:xfrm>
            <a:off x="6022080" y="120348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80" name="PlaceHolder 5"/>
          <p:cNvSpPr>
            <a:spLocks noGrp="1"/>
          </p:cNvSpPr>
          <p:nvPr>
            <p:ph/>
          </p:nvPr>
        </p:nvSpPr>
        <p:spPr>
          <a:xfrm>
            <a:off x="457200" y="276192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81" name="PlaceHolder 6"/>
          <p:cNvSpPr>
            <a:spLocks noGrp="1"/>
          </p:cNvSpPr>
          <p:nvPr>
            <p:ph/>
          </p:nvPr>
        </p:nvSpPr>
        <p:spPr>
          <a:xfrm>
            <a:off x="3239640" y="276192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82" name="PlaceHolder 7"/>
          <p:cNvSpPr>
            <a:spLocks noGrp="1"/>
          </p:cNvSpPr>
          <p:nvPr>
            <p:ph/>
          </p:nvPr>
        </p:nvSpPr>
        <p:spPr>
          <a:xfrm>
            <a:off x="6022080" y="276192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88" name="PlaceHolder 2"/>
          <p:cNvSpPr>
            <a:spLocks noGrp="1"/>
          </p:cNvSpPr>
          <p:nvPr>
            <p:ph type="subTitle"/>
          </p:nvPr>
        </p:nvSpPr>
        <p:spPr>
          <a:xfrm>
            <a:off x="457200" y="1203480"/>
            <a:ext cx="8229240" cy="2982960"/>
          </a:xfrm>
          <a:prstGeom prst="rect">
            <a:avLst/>
          </a:prstGeom>
          <a:noFill/>
          <a:ln w="0">
            <a:noFill/>
          </a:ln>
        </p:spPr>
        <p:txBody>
          <a:bodyPr lIns="0" tIns="0" rIns="0" bIns="0" anchor="ctr">
            <a:noAutofit/>
          </a:bodyPr>
          <a:lstStyle/>
          <a:p>
            <a:pPr algn="ctr">
              <a:buNone/>
            </a:pPr>
            <a:endParaRPr lang="fr-FR"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90" name="PlaceHolder 2"/>
          <p:cNvSpPr>
            <a:spLocks noGrp="1"/>
          </p:cNvSpPr>
          <p:nvPr>
            <p:ph/>
          </p:nvPr>
        </p:nvSpPr>
        <p:spPr>
          <a:xfrm>
            <a:off x="457200" y="1203480"/>
            <a:ext cx="8229240" cy="298296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92"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endParaRPr lang="fr-FR" sz="3200" b="0" strike="noStrike" spc="-1">
              <a:latin typeface="Arial"/>
            </a:endParaRPr>
          </a:p>
        </p:txBody>
      </p:sp>
      <p:sp>
        <p:nvSpPr>
          <p:cNvPr id="93"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4"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5" name="PlaceHolder 1"/>
          <p:cNvSpPr>
            <a:spLocks noGrp="1"/>
          </p:cNvSpPr>
          <p:nvPr>
            <p:ph type="subTitle"/>
          </p:nvPr>
        </p:nvSpPr>
        <p:spPr>
          <a:xfrm>
            <a:off x="457200" y="205200"/>
            <a:ext cx="8229240" cy="3981240"/>
          </a:xfrm>
          <a:prstGeom prst="rect">
            <a:avLst/>
          </a:prstGeom>
          <a:noFill/>
          <a:ln w="0">
            <a:noFill/>
          </a:ln>
        </p:spPr>
        <p:txBody>
          <a:bodyPr lIns="0" tIns="0" rIns="0" bIns="0" anchor="ctr">
            <a:noAutofit/>
          </a:bodyPr>
          <a:lstStyle/>
          <a:p>
            <a:pPr algn="ctr">
              <a:buNone/>
            </a:pPr>
            <a:endParaRPr lang="fr-FR"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97"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98"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endParaRPr lang="fr-FR" sz="3200" b="0" strike="noStrike" spc="-1">
              <a:latin typeface="Arial"/>
            </a:endParaRPr>
          </a:p>
        </p:txBody>
      </p:sp>
      <p:sp>
        <p:nvSpPr>
          <p:cNvPr id="99" name="PlaceHolder 4"/>
          <p:cNvSpPr>
            <a:spLocks noGrp="1"/>
          </p:cNvSpPr>
          <p:nvPr>
            <p:ph/>
          </p:nvPr>
        </p:nvSpPr>
        <p:spPr>
          <a:xfrm>
            <a:off x="457200" y="276192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01"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02"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03" name="PlaceHolder 4"/>
          <p:cNvSpPr>
            <a:spLocks noGrp="1"/>
          </p:cNvSpPr>
          <p:nvPr>
            <p:ph/>
          </p:nvPr>
        </p:nvSpPr>
        <p:spPr>
          <a:xfrm>
            <a:off x="4674240" y="276192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05"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06"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07" name="PlaceHolder 4"/>
          <p:cNvSpPr>
            <a:spLocks noGrp="1"/>
          </p:cNvSpPr>
          <p:nvPr>
            <p:ph/>
          </p:nvPr>
        </p:nvSpPr>
        <p:spPr>
          <a:xfrm>
            <a:off x="457200" y="2761920"/>
            <a:ext cx="822924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09" name="PlaceHolder 2"/>
          <p:cNvSpPr>
            <a:spLocks noGrp="1"/>
          </p:cNvSpPr>
          <p:nvPr>
            <p:ph/>
          </p:nvPr>
        </p:nvSpPr>
        <p:spPr>
          <a:xfrm>
            <a:off x="457200" y="1203480"/>
            <a:ext cx="822924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10" name="PlaceHolder 3"/>
          <p:cNvSpPr>
            <a:spLocks noGrp="1"/>
          </p:cNvSpPr>
          <p:nvPr>
            <p:ph/>
          </p:nvPr>
        </p:nvSpPr>
        <p:spPr>
          <a:xfrm>
            <a:off x="457200" y="2761920"/>
            <a:ext cx="822924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12"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13"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14" name="PlaceHolder 4"/>
          <p:cNvSpPr>
            <a:spLocks noGrp="1"/>
          </p:cNvSpPr>
          <p:nvPr>
            <p:ph/>
          </p:nvPr>
        </p:nvSpPr>
        <p:spPr>
          <a:xfrm>
            <a:off x="457200" y="276192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15" name="PlaceHolder 5"/>
          <p:cNvSpPr>
            <a:spLocks noGrp="1"/>
          </p:cNvSpPr>
          <p:nvPr>
            <p:ph/>
          </p:nvPr>
        </p:nvSpPr>
        <p:spPr>
          <a:xfrm>
            <a:off x="4674240" y="276192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17" name="PlaceHolder 2"/>
          <p:cNvSpPr>
            <a:spLocks noGrp="1"/>
          </p:cNvSpPr>
          <p:nvPr>
            <p:ph/>
          </p:nvPr>
        </p:nvSpPr>
        <p:spPr>
          <a:xfrm>
            <a:off x="457200" y="120348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18" name="PlaceHolder 3"/>
          <p:cNvSpPr>
            <a:spLocks noGrp="1"/>
          </p:cNvSpPr>
          <p:nvPr>
            <p:ph/>
          </p:nvPr>
        </p:nvSpPr>
        <p:spPr>
          <a:xfrm>
            <a:off x="3239640" y="120348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19" name="PlaceHolder 4"/>
          <p:cNvSpPr>
            <a:spLocks noGrp="1"/>
          </p:cNvSpPr>
          <p:nvPr>
            <p:ph/>
          </p:nvPr>
        </p:nvSpPr>
        <p:spPr>
          <a:xfrm>
            <a:off x="6022080" y="120348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20" name="PlaceHolder 5"/>
          <p:cNvSpPr>
            <a:spLocks noGrp="1"/>
          </p:cNvSpPr>
          <p:nvPr>
            <p:ph/>
          </p:nvPr>
        </p:nvSpPr>
        <p:spPr>
          <a:xfrm>
            <a:off x="457200" y="276192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21" name="PlaceHolder 6"/>
          <p:cNvSpPr>
            <a:spLocks noGrp="1"/>
          </p:cNvSpPr>
          <p:nvPr>
            <p:ph/>
          </p:nvPr>
        </p:nvSpPr>
        <p:spPr>
          <a:xfrm>
            <a:off x="3239640" y="276192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22" name="PlaceHolder 7"/>
          <p:cNvSpPr>
            <a:spLocks noGrp="1"/>
          </p:cNvSpPr>
          <p:nvPr>
            <p:ph/>
          </p:nvPr>
        </p:nvSpPr>
        <p:spPr>
          <a:xfrm>
            <a:off x="6022080" y="276192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27"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28" name="PlaceHolder 2"/>
          <p:cNvSpPr>
            <a:spLocks noGrp="1"/>
          </p:cNvSpPr>
          <p:nvPr>
            <p:ph type="subTitle"/>
          </p:nvPr>
        </p:nvSpPr>
        <p:spPr>
          <a:xfrm>
            <a:off x="457200" y="1203480"/>
            <a:ext cx="8229240" cy="2982960"/>
          </a:xfrm>
          <a:prstGeom prst="rect">
            <a:avLst/>
          </a:prstGeom>
          <a:noFill/>
          <a:ln w="0">
            <a:noFill/>
          </a:ln>
        </p:spPr>
        <p:txBody>
          <a:bodyPr lIns="0" tIns="0" rIns="0" bIns="0" anchor="ctr">
            <a:noAutofit/>
          </a:bodyPr>
          <a:lstStyle/>
          <a:p>
            <a:pPr algn="ctr">
              <a:buNone/>
            </a:pPr>
            <a:endParaRPr lang="fr-FR"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30" name="PlaceHolder 2"/>
          <p:cNvSpPr>
            <a:spLocks noGrp="1"/>
          </p:cNvSpPr>
          <p:nvPr>
            <p:ph/>
          </p:nvPr>
        </p:nvSpPr>
        <p:spPr>
          <a:xfrm>
            <a:off x="457200" y="1203480"/>
            <a:ext cx="8229240" cy="298296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32"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33"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4"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5" name="PlaceHolder 1"/>
          <p:cNvSpPr>
            <a:spLocks noGrp="1"/>
          </p:cNvSpPr>
          <p:nvPr>
            <p:ph type="subTitle"/>
          </p:nvPr>
        </p:nvSpPr>
        <p:spPr>
          <a:xfrm>
            <a:off x="457200" y="205200"/>
            <a:ext cx="8229240" cy="3981240"/>
          </a:xfrm>
          <a:prstGeom prst="rect">
            <a:avLst/>
          </a:prstGeom>
          <a:noFill/>
          <a:ln w="0">
            <a:noFill/>
          </a:ln>
        </p:spPr>
        <p:txBody>
          <a:bodyPr lIns="0" tIns="0" rIns="0" bIns="0" anchor="ctr">
            <a:noAutofit/>
          </a:bodyPr>
          <a:lstStyle/>
          <a:p>
            <a:pPr algn="ctr">
              <a:buNone/>
            </a:pPr>
            <a:endParaRPr lang="fr-FR"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36"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37"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38"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39" name="PlaceHolder 4"/>
          <p:cNvSpPr>
            <a:spLocks noGrp="1"/>
          </p:cNvSpPr>
          <p:nvPr>
            <p:ph/>
          </p:nvPr>
        </p:nvSpPr>
        <p:spPr>
          <a:xfrm>
            <a:off x="457200" y="276192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41"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42"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43" name="PlaceHolder 4"/>
          <p:cNvSpPr>
            <a:spLocks noGrp="1"/>
          </p:cNvSpPr>
          <p:nvPr>
            <p:ph/>
          </p:nvPr>
        </p:nvSpPr>
        <p:spPr>
          <a:xfrm>
            <a:off x="4674240" y="276192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45"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46"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47" name="PlaceHolder 4"/>
          <p:cNvSpPr>
            <a:spLocks noGrp="1"/>
          </p:cNvSpPr>
          <p:nvPr>
            <p:ph/>
          </p:nvPr>
        </p:nvSpPr>
        <p:spPr>
          <a:xfrm>
            <a:off x="457200" y="2761920"/>
            <a:ext cx="822924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48"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49" name="PlaceHolder 2"/>
          <p:cNvSpPr>
            <a:spLocks noGrp="1"/>
          </p:cNvSpPr>
          <p:nvPr>
            <p:ph/>
          </p:nvPr>
        </p:nvSpPr>
        <p:spPr>
          <a:xfrm>
            <a:off x="457200" y="1203480"/>
            <a:ext cx="822924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50" name="PlaceHolder 3"/>
          <p:cNvSpPr>
            <a:spLocks noGrp="1"/>
          </p:cNvSpPr>
          <p:nvPr>
            <p:ph/>
          </p:nvPr>
        </p:nvSpPr>
        <p:spPr>
          <a:xfrm>
            <a:off x="457200" y="2761920"/>
            <a:ext cx="822924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51"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52"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53"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54" name="PlaceHolder 4"/>
          <p:cNvSpPr>
            <a:spLocks noGrp="1"/>
          </p:cNvSpPr>
          <p:nvPr>
            <p:ph/>
          </p:nvPr>
        </p:nvSpPr>
        <p:spPr>
          <a:xfrm>
            <a:off x="457200" y="276192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55" name="PlaceHolder 5"/>
          <p:cNvSpPr>
            <a:spLocks noGrp="1"/>
          </p:cNvSpPr>
          <p:nvPr>
            <p:ph/>
          </p:nvPr>
        </p:nvSpPr>
        <p:spPr>
          <a:xfrm>
            <a:off x="4674240" y="276192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57" name="PlaceHolder 2"/>
          <p:cNvSpPr>
            <a:spLocks noGrp="1"/>
          </p:cNvSpPr>
          <p:nvPr>
            <p:ph/>
          </p:nvPr>
        </p:nvSpPr>
        <p:spPr>
          <a:xfrm>
            <a:off x="457200" y="120348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58" name="PlaceHolder 3"/>
          <p:cNvSpPr>
            <a:spLocks noGrp="1"/>
          </p:cNvSpPr>
          <p:nvPr>
            <p:ph/>
          </p:nvPr>
        </p:nvSpPr>
        <p:spPr>
          <a:xfrm>
            <a:off x="3239640" y="120348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59" name="PlaceHolder 4"/>
          <p:cNvSpPr>
            <a:spLocks noGrp="1"/>
          </p:cNvSpPr>
          <p:nvPr>
            <p:ph/>
          </p:nvPr>
        </p:nvSpPr>
        <p:spPr>
          <a:xfrm>
            <a:off x="6022080" y="120348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60" name="PlaceHolder 5"/>
          <p:cNvSpPr>
            <a:spLocks noGrp="1"/>
          </p:cNvSpPr>
          <p:nvPr>
            <p:ph/>
          </p:nvPr>
        </p:nvSpPr>
        <p:spPr>
          <a:xfrm>
            <a:off x="457200" y="276192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61" name="PlaceHolder 6"/>
          <p:cNvSpPr>
            <a:spLocks noGrp="1"/>
          </p:cNvSpPr>
          <p:nvPr>
            <p:ph/>
          </p:nvPr>
        </p:nvSpPr>
        <p:spPr>
          <a:xfrm>
            <a:off x="3239640" y="276192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62" name="PlaceHolder 7"/>
          <p:cNvSpPr>
            <a:spLocks noGrp="1"/>
          </p:cNvSpPr>
          <p:nvPr>
            <p:ph/>
          </p:nvPr>
        </p:nvSpPr>
        <p:spPr>
          <a:xfrm>
            <a:off x="6022080" y="276192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67"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68" name="PlaceHolder 2"/>
          <p:cNvSpPr>
            <a:spLocks noGrp="1"/>
          </p:cNvSpPr>
          <p:nvPr>
            <p:ph type="subTitle"/>
          </p:nvPr>
        </p:nvSpPr>
        <p:spPr>
          <a:xfrm>
            <a:off x="457200" y="1203480"/>
            <a:ext cx="8229240" cy="2982960"/>
          </a:xfrm>
          <a:prstGeom prst="rect">
            <a:avLst/>
          </a:prstGeom>
          <a:noFill/>
          <a:ln w="0">
            <a:noFill/>
          </a:ln>
        </p:spPr>
        <p:txBody>
          <a:bodyPr lIns="0" tIns="0" rIns="0" bIns="0" anchor="ctr">
            <a:noAutofit/>
          </a:bodyPr>
          <a:lstStyle/>
          <a:p>
            <a:pPr algn="ctr">
              <a:buNone/>
            </a:pPr>
            <a:endParaRPr lang="fr-FR" sz="3200" b="0" strike="noStrike" spc="-1">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69"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70" name="PlaceHolder 2"/>
          <p:cNvSpPr>
            <a:spLocks noGrp="1"/>
          </p:cNvSpPr>
          <p:nvPr>
            <p:ph/>
          </p:nvPr>
        </p:nvSpPr>
        <p:spPr>
          <a:xfrm>
            <a:off x="457200" y="1203480"/>
            <a:ext cx="8229240" cy="298296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71"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72"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73"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74"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75" name="PlaceHolder 1"/>
          <p:cNvSpPr>
            <a:spLocks noGrp="1"/>
          </p:cNvSpPr>
          <p:nvPr>
            <p:ph type="subTitle"/>
          </p:nvPr>
        </p:nvSpPr>
        <p:spPr>
          <a:xfrm>
            <a:off x="457200" y="205200"/>
            <a:ext cx="8229240" cy="3981240"/>
          </a:xfrm>
          <a:prstGeom prst="rect">
            <a:avLst/>
          </a:prstGeom>
          <a:noFill/>
          <a:ln w="0">
            <a:noFill/>
          </a:ln>
        </p:spPr>
        <p:txBody>
          <a:bodyPr lIns="0" tIns="0" rIns="0" bIns="0" anchor="ctr">
            <a:noAutofit/>
          </a:bodyPr>
          <a:lstStyle/>
          <a:p>
            <a:pPr algn="ctr">
              <a:buNone/>
            </a:pPr>
            <a:endParaRPr lang="fr-FR" sz="3200" b="0" strike="noStrike" spc="-1">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76"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77"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78"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79" name="PlaceHolder 4"/>
          <p:cNvSpPr>
            <a:spLocks noGrp="1"/>
          </p:cNvSpPr>
          <p:nvPr>
            <p:ph/>
          </p:nvPr>
        </p:nvSpPr>
        <p:spPr>
          <a:xfrm>
            <a:off x="457200" y="276192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0"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81"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82"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83" name="PlaceHolder 4"/>
          <p:cNvSpPr>
            <a:spLocks noGrp="1"/>
          </p:cNvSpPr>
          <p:nvPr>
            <p:ph/>
          </p:nvPr>
        </p:nvSpPr>
        <p:spPr>
          <a:xfrm>
            <a:off x="4674240" y="276192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84"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85"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86"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87" name="PlaceHolder 4"/>
          <p:cNvSpPr>
            <a:spLocks noGrp="1"/>
          </p:cNvSpPr>
          <p:nvPr>
            <p:ph/>
          </p:nvPr>
        </p:nvSpPr>
        <p:spPr>
          <a:xfrm>
            <a:off x="457200" y="2761920"/>
            <a:ext cx="822924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88"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89" name="PlaceHolder 2"/>
          <p:cNvSpPr>
            <a:spLocks noGrp="1"/>
          </p:cNvSpPr>
          <p:nvPr>
            <p:ph/>
          </p:nvPr>
        </p:nvSpPr>
        <p:spPr>
          <a:xfrm>
            <a:off x="457200" y="1203480"/>
            <a:ext cx="822924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90" name="PlaceHolder 3"/>
          <p:cNvSpPr>
            <a:spLocks noGrp="1"/>
          </p:cNvSpPr>
          <p:nvPr>
            <p:ph/>
          </p:nvPr>
        </p:nvSpPr>
        <p:spPr>
          <a:xfrm>
            <a:off x="457200" y="2761920"/>
            <a:ext cx="822924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91"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92"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93"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94" name="PlaceHolder 4"/>
          <p:cNvSpPr>
            <a:spLocks noGrp="1"/>
          </p:cNvSpPr>
          <p:nvPr>
            <p:ph/>
          </p:nvPr>
        </p:nvSpPr>
        <p:spPr>
          <a:xfrm>
            <a:off x="457200" y="276192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95" name="PlaceHolder 5"/>
          <p:cNvSpPr>
            <a:spLocks noGrp="1"/>
          </p:cNvSpPr>
          <p:nvPr>
            <p:ph/>
          </p:nvPr>
        </p:nvSpPr>
        <p:spPr>
          <a:xfrm>
            <a:off x="4674240" y="2761920"/>
            <a:ext cx="401580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96"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endParaRPr lang="fr-FR" sz="4400" b="0" strike="noStrike" spc="-1">
              <a:latin typeface="Arial"/>
            </a:endParaRPr>
          </a:p>
        </p:txBody>
      </p:sp>
      <p:sp>
        <p:nvSpPr>
          <p:cNvPr id="197" name="PlaceHolder 2"/>
          <p:cNvSpPr>
            <a:spLocks noGrp="1"/>
          </p:cNvSpPr>
          <p:nvPr>
            <p:ph/>
          </p:nvPr>
        </p:nvSpPr>
        <p:spPr>
          <a:xfrm>
            <a:off x="457200" y="120348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98" name="PlaceHolder 3"/>
          <p:cNvSpPr>
            <a:spLocks noGrp="1"/>
          </p:cNvSpPr>
          <p:nvPr>
            <p:ph/>
          </p:nvPr>
        </p:nvSpPr>
        <p:spPr>
          <a:xfrm>
            <a:off x="3239640" y="120348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199" name="PlaceHolder 4"/>
          <p:cNvSpPr>
            <a:spLocks noGrp="1"/>
          </p:cNvSpPr>
          <p:nvPr>
            <p:ph/>
          </p:nvPr>
        </p:nvSpPr>
        <p:spPr>
          <a:xfrm>
            <a:off x="6022080" y="120348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200" name="PlaceHolder 5"/>
          <p:cNvSpPr>
            <a:spLocks noGrp="1"/>
          </p:cNvSpPr>
          <p:nvPr>
            <p:ph/>
          </p:nvPr>
        </p:nvSpPr>
        <p:spPr>
          <a:xfrm>
            <a:off x="457200" y="276192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201" name="PlaceHolder 6"/>
          <p:cNvSpPr>
            <a:spLocks noGrp="1"/>
          </p:cNvSpPr>
          <p:nvPr>
            <p:ph/>
          </p:nvPr>
        </p:nvSpPr>
        <p:spPr>
          <a:xfrm>
            <a:off x="3239640" y="276192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
        <p:nvSpPr>
          <p:cNvPr id="202" name="PlaceHolder 7"/>
          <p:cNvSpPr>
            <a:spLocks noGrp="1"/>
          </p:cNvSpPr>
          <p:nvPr>
            <p:ph/>
          </p:nvPr>
        </p:nvSpPr>
        <p:spPr>
          <a:xfrm>
            <a:off x="6022080" y="2761920"/>
            <a:ext cx="2649600" cy="1422720"/>
          </a:xfrm>
          <a:prstGeom prst="rect">
            <a:avLst/>
          </a:prstGeom>
          <a:noFill/>
          <a:ln w="0">
            <a:noFill/>
          </a:ln>
        </p:spPr>
        <p:txBody>
          <a:bodyPr lIns="0" tIns="0" rIns="0" bIns="0" anchor="t">
            <a:normAutofit/>
          </a:bodyPr>
          <a:lstStyle/>
          <a:p>
            <a:endParaRPr lang="fr-FR"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2.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 name="Line 1"/>
          <p:cNvSpPr/>
          <p:nvPr/>
        </p:nvSpPr>
        <p:spPr>
          <a:xfrm>
            <a:off x="360000" y="4784400"/>
            <a:ext cx="8424000" cy="360"/>
          </a:xfrm>
          <a:prstGeom prst="line">
            <a:avLst/>
          </a:prstGeom>
          <a:ln w="10080">
            <a:solidFill>
              <a:srgbClr val="000000"/>
            </a:solidFill>
            <a:round/>
          </a:ln>
        </p:spPr>
        <p:style>
          <a:lnRef idx="1">
            <a:schemeClr val="accent1"/>
          </a:lnRef>
          <a:fillRef idx="0">
            <a:schemeClr val="accent1"/>
          </a:fillRef>
          <a:effectRef idx="0">
            <a:schemeClr val="accent1"/>
          </a:effectRef>
          <a:fontRef idx="minor"/>
        </p:style>
        <p:txBody>
          <a:bodyPr/>
          <a:lstStyle/>
          <a:p>
            <a:endParaRPr lang="fr-FR"/>
          </a:p>
        </p:txBody>
      </p:sp>
      <p:pic>
        <p:nvPicPr>
          <p:cNvPr id="42" name="Image 10"/>
          <p:cNvPicPr/>
          <p:nvPr/>
        </p:nvPicPr>
        <p:blipFill>
          <a:blip r:embed="rId14"/>
          <a:stretch/>
        </p:blipFill>
        <p:spPr>
          <a:xfrm>
            <a:off x="306000" y="108720"/>
            <a:ext cx="628920" cy="582840"/>
          </a:xfrm>
          <a:prstGeom prst="rect">
            <a:avLst/>
          </a:prstGeom>
          <a:ln w="0">
            <a:noFill/>
          </a:ln>
        </p:spPr>
      </p:pic>
      <p:sp>
        <p:nvSpPr>
          <p:cNvPr id="43" name="Line 2"/>
          <p:cNvSpPr/>
          <p:nvPr/>
        </p:nvSpPr>
        <p:spPr>
          <a:xfrm>
            <a:off x="360000" y="4784400"/>
            <a:ext cx="8424000" cy="360"/>
          </a:xfrm>
          <a:prstGeom prst="line">
            <a:avLst/>
          </a:prstGeom>
          <a:ln w="10080">
            <a:solidFill>
              <a:srgbClr val="000000"/>
            </a:solidFill>
            <a:round/>
          </a:ln>
        </p:spPr>
        <p:style>
          <a:lnRef idx="1">
            <a:schemeClr val="accent1"/>
          </a:lnRef>
          <a:fillRef idx="0">
            <a:schemeClr val="accent1"/>
          </a:fillRef>
          <a:effectRef idx="0">
            <a:schemeClr val="accent1"/>
          </a:effectRef>
          <a:fontRef idx="minor"/>
        </p:style>
        <p:txBody>
          <a:bodyPr/>
          <a:lstStyle/>
          <a:p>
            <a:endParaRPr lang="fr-FR"/>
          </a:p>
        </p:txBody>
      </p:sp>
      <p:pic>
        <p:nvPicPr>
          <p:cNvPr id="44" name="Image 43"/>
          <p:cNvPicPr/>
          <p:nvPr/>
        </p:nvPicPr>
        <p:blipFill>
          <a:blip r:embed="rId15"/>
          <a:stretch/>
        </p:blipFill>
        <p:spPr>
          <a:xfrm>
            <a:off x="182880" y="182880"/>
            <a:ext cx="2065320" cy="1910160"/>
          </a:xfrm>
          <a:prstGeom prst="rect">
            <a:avLst/>
          </a:prstGeom>
          <a:ln w="0">
            <a:noFill/>
          </a:ln>
        </p:spPr>
      </p:pic>
      <p:sp>
        <p:nvSpPr>
          <p:cNvPr id="45"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r>
              <a:rPr lang="fr-FR" sz="4400" b="0" strike="noStrike" spc="-1">
                <a:latin typeface="Arial"/>
              </a:rPr>
              <a:t>Cliquez pour éditer le format du texte-titre</a:t>
            </a:r>
          </a:p>
        </p:txBody>
      </p:sp>
      <p:sp>
        <p:nvSpPr>
          <p:cNvPr id="46"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fontScale="96000"/>
          </a:bodyPr>
          <a:lstStyle/>
          <a:p>
            <a:pPr marL="432000" indent="-324000">
              <a:spcBef>
                <a:spcPts val="1417"/>
              </a:spcBef>
              <a:buClr>
                <a:srgbClr val="000000"/>
              </a:buClr>
              <a:buSzPct val="45000"/>
              <a:buFont typeface="Wingdings" charset="2"/>
              <a:buChar char=""/>
            </a:pPr>
            <a:r>
              <a:rPr lang="fr-FR" sz="3200" b="0" strike="noStrike" spc="-1">
                <a:latin typeface="Arial"/>
              </a:rPr>
              <a:t>Cliquez pour éditer le format du plan de texte</a:t>
            </a:r>
          </a:p>
          <a:p>
            <a:pPr marL="864000" lvl="1" indent="-324000">
              <a:spcBef>
                <a:spcPts val="1134"/>
              </a:spcBef>
              <a:buClr>
                <a:srgbClr val="000000"/>
              </a:buClr>
              <a:buSzPct val="75000"/>
              <a:buFont typeface="Symbol" charset="2"/>
              <a:buChar char=""/>
            </a:pPr>
            <a:r>
              <a:rPr lang="fr-FR" sz="2800" b="0" strike="noStrike" spc="-1">
                <a:latin typeface="Arial"/>
              </a:rPr>
              <a:t>Second niveau de plan</a:t>
            </a:r>
          </a:p>
          <a:p>
            <a:pPr marL="1296000" lvl="2" indent="-288000">
              <a:spcBef>
                <a:spcPts val="850"/>
              </a:spcBef>
              <a:buClr>
                <a:srgbClr val="000000"/>
              </a:buClr>
              <a:buSzPct val="45000"/>
              <a:buFont typeface="Wingdings" charset="2"/>
              <a:buChar char=""/>
            </a:pPr>
            <a:r>
              <a:rPr lang="fr-FR" sz="2400" b="0" strike="noStrike" spc="-1">
                <a:latin typeface="Arial"/>
              </a:rPr>
              <a:t>Troisième niveau de plan</a:t>
            </a:r>
          </a:p>
          <a:p>
            <a:pPr marL="1728000" lvl="3" indent="-216000">
              <a:spcBef>
                <a:spcPts val="567"/>
              </a:spcBef>
              <a:buClr>
                <a:srgbClr val="000000"/>
              </a:buClr>
              <a:buSzPct val="75000"/>
              <a:buFont typeface="Symbol" charset="2"/>
              <a:buChar char=""/>
            </a:pPr>
            <a:r>
              <a:rPr lang="fr-FR" sz="2000" b="0" strike="noStrike" spc="-1">
                <a:latin typeface="Arial"/>
              </a:rPr>
              <a:t>Quatrième niveau de plan</a:t>
            </a:r>
          </a:p>
          <a:p>
            <a:pPr marL="2160000" lvl="4" indent="-216000">
              <a:spcBef>
                <a:spcPts val="283"/>
              </a:spcBef>
              <a:buClr>
                <a:srgbClr val="000000"/>
              </a:buClr>
              <a:buSzPct val="45000"/>
              <a:buFont typeface="Wingdings" charset="2"/>
              <a:buChar char=""/>
            </a:pPr>
            <a:r>
              <a:rPr lang="fr-FR" sz="2000" b="0" strike="noStrike" spc="-1">
                <a:latin typeface="Arial"/>
              </a:rPr>
              <a:t>Cinquième niveau de plan</a:t>
            </a:r>
          </a:p>
          <a:p>
            <a:pPr marL="2592000" lvl="5" indent="-216000">
              <a:spcBef>
                <a:spcPts val="283"/>
              </a:spcBef>
              <a:buClr>
                <a:srgbClr val="000000"/>
              </a:buClr>
              <a:buSzPct val="45000"/>
              <a:buFont typeface="Wingdings" charset="2"/>
              <a:buChar char=""/>
            </a:pPr>
            <a:r>
              <a:rPr lang="fr-FR" sz="2000" b="0" strike="noStrike" spc="-1">
                <a:latin typeface="Arial"/>
              </a:rPr>
              <a:t>Sixième niveau de plan</a:t>
            </a:r>
          </a:p>
          <a:p>
            <a:pPr marL="3024000" lvl="6" indent="-216000">
              <a:spcBef>
                <a:spcPts val="283"/>
              </a:spcBef>
              <a:buClr>
                <a:srgbClr val="000000"/>
              </a:buClr>
              <a:buSzPct val="45000"/>
              <a:buFont typeface="Wingdings" charset="2"/>
              <a:buChar char=""/>
            </a:pPr>
            <a:r>
              <a:rPr lang="fr-FR" sz="2000" b="0" strike="noStrike" spc="-1">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 name="Line 1"/>
          <p:cNvSpPr/>
          <p:nvPr/>
        </p:nvSpPr>
        <p:spPr>
          <a:xfrm>
            <a:off x="360000" y="4784400"/>
            <a:ext cx="8424000" cy="360"/>
          </a:xfrm>
          <a:prstGeom prst="line">
            <a:avLst/>
          </a:prstGeom>
          <a:ln w="10080">
            <a:solidFill>
              <a:srgbClr val="000000"/>
            </a:solidFill>
            <a:round/>
          </a:ln>
        </p:spPr>
        <p:style>
          <a:lnRef idx="1">
            <a:schemeClr val="accent1"/>
          </a:lnRef>
          <a:fillRef idx="0">
            <a:schemeClr val="accent1"/>
          </a:fillRef>
          <a:effectRef idx="0">
            <a:schemeClr val="accent1"/>
          </a:effectRef>
          <a:fontRef idx="minor"/>
        </p:style>
        <p:txBody>
          <a:bodyPr/>
          <a:lstStyle/>
          <a:p>
            <a:endParaRPr lang="fr-FR"/>
          </a:p>
        </p:txBody>
      </p:sp>
      <p:pic>
        <p:nvPicPr>
          <p:cNvPr id="84" name="Image 83"/>
          <p:cNvPicPr/>
          <p:nvPr/>
        </p:nvPicPr>
        <p:blipFill>
          <a:blip r:embed="rId14"/>
          <a:stretch/>
        </p:blipFill>
        <p:spPr>
          <a:xfrm>
            <a:off x="301680" y="109800"/>
            <a:ext cx="630000" cy="584280"/>
          </a:xfrm>
          <a:prstGeom prst="rect">
            <a:avLst/>
          </a:prstGeom>
          <a:ln w="0">
            <a:noFill/>
          </a:ln>
        </p:spPr>
      </p:pic>
      <p:sp>
        <p:nvSpPr>
          <p:cNvPr id="85"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r>
              <a:rPr lang="fr-FR" sz="4400" b="0" strike="noStrike" spc="-1">
                <a:latin typeface="Arial"/>
              </a:rPr>
              <a:t>Cliquez pour éditer le format du texte-titre</a:t>
            </a:r>
          </a:p>
        </p:txBody>
      </p:sp>
      <p:sp>
        <p:nvSpPr>
          <p:cNvPr id="86"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fontScale="96000"/>
          </a:bodyPr>
          <a:lstStyle/>
          <a:p>
            <a:pPr marL="432000" indent="-324000">
              <a:spcBef>
                <a:spcPts val="1417"/>
              </a:spcBef>
              <a:buClr>
                <a:srgbClr val="000000"/>
              </a:buClr>
              <a:buSzPct val="45000"/>
              <a:buFont typeface="Wingdings" charset="2"/>
              <a:buChar char=""/>
            </a:pPr>
            <a:r>
              <a:rPr lang="fr-FR" sz="3200" b="0" strike="noStrike" spc="-1">
                <a:latin typeface="Arial"/>
              </a:rPr>
              <a:t>Cliquez pour éditer le format du plan de texte</a:t>
            </a:r>
          </a:p>
          <a:p>
            <a:pPr marL="864000" lvl="1" indent="-324000">
              <a:spcBef>
                <a:spcPts val="1134"/>
              </a:spcBef>
              <a:buClr>
                <a:srgbClr val="000000"/>
              </a:buClr>
              <a:buSzPct val="75000"/>
              <a:buFont typeface="Symbol" charset="2"/>
              <a:buChar char=""/>
            </a:pPr>
            <a:r>
              <a:rPr lang="fr-FR" sz="2800" b="0" strike="noStrike" spc="-1">
                <a:latin typeface="Arial"/>
              </a:rPr>
              <a:t>Second niveau de plan</a:t>
            </a:r>
          </a:p>
          <a:p>
            <a:pPr marL="1296000" lvl="2" indent="-288000">
              <a:spcBef>
                <a:spcPts val="850"/>
              </a:spcBef>
              <a:buClr>
                <a:srgbClr val="000000"/>
              </a:buClr>
              <a:buSzPct val="45000"/>
              <a:buFont typeface="Wingdings" charset="2"/>
              <a:buChar char=""/>
            </a:pPr>
            <a:r>
              <a:rPr lang="fr-FR" sz="2400" b="0" strike="noStrike" spc="-1">
                <a:latin typeface="Arial"/>
              </a:rPr>
              <a:t>Troisième niveau de plan</a:t>
            </a:r>
          </a:p>
          <a:p>
            <a:pPr marL="1728000" lvl="3" indent="-216000">
              <a:spcBef>
                <a:spcPts val="567"/>
              </a:spcBef>
              <a:buClr>
                <a:srgbClr val="000000"/>
              </a:buClr>
              <a:buSzPct val="75000"/>
              <a:buFont typeface="Symbol" charset="2"/>
              <a:buChar char=""/>
            </a:pPr>
            <a:r>
              <a:rPr lang="fr-FR" sz="2000" b="0" strike="noStrike" spc="-1">
                <a:latin typeface="Arial"/>
              </a:rPr>
              <a:t>Quatrième niveau de plan</a:t>
            </a:r>
          </a:p>
          <a:p>
            <a:pPr marL="2160000" lvl="4" indent="-216000">
              <a:spcBef>
                <a:spcPts val="283"/>
              </a:spcBef>
              <a:buClr>
                <a:srgbClr val="000000"/>
              </a:buClr>
              <a:buSzPct val="45000"/>
              <a:buFont typeface="Wingdings" charset="2"/>
              <a:buChar char=""/>
            </a:pPr>
            <a:r>
              <a:rPr lang="fr-FR" sz="2000" b="0" strike="noStrike" spc="-1">
                <a:latin typeface="Arial"/>
              </a:rPr>
              <a:t>Cinquième niveau de plan</a:t>
            </a:r>
          </a:p>
          <a:p>
            <a:pPr marL="2592000" lvl="5" indent="-216000">
              <a:spcBef>
                <a:spcPts val="283"/>
              </a:spcBef>
              <a:buClr>
                <a:srgbClr val="000000"/>
              </a:buClr>
              <a:buSzPct val="45000"/>
              <a:buFont typeface="Wingdings" charset="2"/>
              <a:buChar char=""/>
            </a:pPr>
            <a:r>
              <a:rPr lang="fr-FR" sz="2000" b="0" strike="noStrike" spc="-1">
                <a:latin typeface="Arial"/>
              </a:rPr>
              <a:t>Sixième niveau de plan</a:t>
            </a:r>
          </a:p>
          <a:p>
            <a:pPr marL="3024000" lvl="6" indent="-216000">
              <a:spcBef>
                <a:spcPts val="283"/>
              </a:spcBef>
              <a:buClr>
                <a:srgbClr val="000000"/>
              </a:buClr>
              <a:buSzPct val="45000"/>
              <a:buFont typeface="Wingdings" charset="2"/>
              <a:buChar char=""/>
            </a:pPr>
            <a:r>
              <a:rPr lang="fr-FR" sz="2000" b="0" strike="noStrike" spc="-1">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 name="Line 1"/>
          <p:cNvSpPr/>
          <p:nvPr/>
        </p:nvSpPr>
        <p:spPr>
          <a:xfrm>
            <a:off x="360000" y="4784400"/>
            <a:ext cx="8424000" cy="360"/>
          </a:xfrm>
          <a:prstGeom prst="line">
            <a:avLst/>
          </a:prstGeom>
          <a:ln w="10080">
            <a:solidFill>
              <a:srgbClr val="000000"/>
            </a:solidFill>
            <a:round/>
          </a:ln>
        </p:spPr>
        <p:style>
          <a:lnRef idx="1">
            <a:schemeClr val="accent1"/>
          </a:lnRef>
          <a:fillRef idx="0">
            <a:schemeClr val="accent1"/>
          </a:fillRef>
          <a:effectRef idx="0">
            <a:schemeClr val="accent1"/>
          </a:effectRef>
          <a:fontRef idx="minor"/>
        </p:style>
        <p:txBody>
          <a:bodyPr/>
          <a:lstStyle/>
          <a:p>
            <a:endParaRPr lang="fr-FR"/>
          </a:p>
        </p:txBody>
      </p:sp>
      <p:pic>
        <p:nvPicPr>
          <p:cNvPr id="124" name="Image 123"/>
          <p:cNvPicPr/>
          <p:nvPr/>
        </p:nvPicPr>
        <p:blipFill>
          <a:blip r:embed="rId14"/>
          <a:stretch/>
        </p:blipFill>
        <p:spPr>
          <a:xfrm>
            <a:off x="301680" y="109800"/>
            <a:ext cx="630000" cy="584280"/>
          </a:xfrm>
          <a:prstGeom prst="rect">
            <a:avLst/>
          </a:prstGeom>
          <a:ln w="0">
            <a:noFill/>
          </a:ln>
        </p:spPr>
      </p:pic>
      <p:sp>
        <p:nvSpPr>
          <p:cNvPr id="125"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r>
              <a:rPr lang="fr-FR" sz="4400" b="0" strike="noStrike" spc="-1">
                <a:latin typeface="Arial"/>
              </a:rPr>
              <a:t>Cliquez pour éditer le format du texte-titre</a:t>
            </a:r>
          </a:p>
        </p:txBody>
      </p:sp>
      <p:sp>
        <p:nvSpPr>
          <p:cNvPr id="126"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fontScale="96000"/>
          </a:bodyPr>
          <a:lstStyle/>
          <a:p>
            <a:pPr marL="432000" indent="-324000">
              <a:spcBef>
                <a:spcPts val="1417"/>
              </a:spcBef>
              <a:buClr>
                <a:srgbClr val="000000"/>
              </a:buClr>
              <a:buSzPct val="45000"/>
              <a:buFont typeface="Wingdings" charset="2"/>
              <a:buChar char=""/>
            </a:pPr>
            <a:r>
              <a:rPr lang="fr-FR" sz="3200" b="0" strike="noStrike" spc="-1">
                <a:latin typeface="Arial"/>
              </a:rPr>
              <a:t>Cliquez pour éditer le format du plan de texte</a:t>
            </a:r>
          </a:p>
          <a:p>
            <a:pPr marL="864000" lvl="1" indent="-324000">
              <a:spcBef>
                <a:spcPts val="1134"/>
              </a:spcBef>
              <a:buClr>
                <a:srgbClr val="000000"/>
              </a:buClr>
              <a:buSzPct val="75000"/>
              <a:buFont typeface="Symbol" charset="2"/>
              <a:buChar char=""/>
            </a:pPr>
            <a:r>
              <a:rPr lang="fr-FR" sz="2800" b="0" strike="noStrike" spc="-1">
                <a:latin typeface="Arial"/>
              </a:rPr>
              <a:t>Second niveau de plan</a:t>
            </a:r>
          </a:p>
          <a:p>
            <a:pPr marL="1296000" lvl="2" indent="-288000">
              <a:spcBef>
                <a:spcPts val="850"/>
              </a:spcBef>
              <a:buClr>
                <a:srgbClr val="000000"/>
              </a:buClr>
              <a:buSzPct val="45000"/>
              <a:buFont typeface="Wingdings" charset="2"/>
              <a:buChar char=""/>
            </a:pPr>
            <a:r>
              <a:rPr lang="fr-FR" sz="2400" b="0" strike="noStrike" spc="-1">
                <a:latin typeface="Arial"/>
              </a:rPr>
              <a:t>Troisième niveau de plan</a:t>
            </a:r>
          </a:p>
          <a:p>
            <a:pPr marL="1728000" lvl="3" indent="-216000">
              <a:spcBef>
                <a:spcPts val="567"/>
              </a:spcBef>
              <a:buClr>
                <a:srgbClr val="000000"/>
              </a:buClr>
              <a:buSzPct val="75000"/>
              <a:buFont typeface="Symbol" charset="2"/>
              <a:buChar char=""/>
            </a:pPr>
            <a:r>
              <a:rPr lang="fr-FR" sz="2000" b="0" strike="noStrike" spc="-1">
                <a:latin typeface="Arial"/>
              </a:rPr>
              <a:t>Quatrième niveau de plan</a:t>
            </a:r>
          </a:p>
          <a:p>
            <a:pPr marL="2160000" lvl="4" indent="-216000">
              <a:spcBef>
                <a:spcPts val="283"/>
              </a:spcBef>
              <a:buClr>
                <a:srgbClr val="000000"/>
              </a:buClr>
              <a:buSzPct val="45000"/>
              <a:buFont typeface="Wingdings" charset="2"/>
              <a:buChar char=""/>
            </a:pPr>
            <a:r>
              <a:rPr lang="fr-FR" sz="2000" b="0" strike="noStrike" spc="-1">
                <a:latin typeface="Arial"/>
              </a:rPr>
              <a:t>Cinquième niveau de plan</a:t>
            </a:r>
          </a:p>
          <a:p>
            <a:pPr marL="2592000" lvl="5" indent="-216000">
              <a:spcBef>
                <a:spcPts val="283"/>
              </a:spcBef>
              <a:buClr>
                <a:srgbClr val="000000"/>
              </a:buClr>
              <a:buSzPct val="45000"/>
              <a:buFont typeface="Wingdings" charset="2"/>
              <a:buChar char=""/>
            </a:pPr>
            <a:r>
              <a:rPr lang="fr-FR" sz="2000" b="0" strike="noStrike" spc="-1">
                <a:latin typeface="Arial"/>
              </a:rPr>
              <a:t>Sixième niveau de plan</a:t>
            </a:r>
          </a:p>
          <a:p>
            <a:pPr marL="3024000" lvl="6" indent="-216000">
              <a:spcBef>
                <a:spcPts val="283"/>
              </a:spcBef>
              <a:buClr>
                <a:srgbClr val="000000"/>
              </a:buClr>
              <a:buSzPct val="45000"/>
              <a:buFont typeface="Wingdings" charset="2"/>
              <a:buChar char=""/>
            </a:pPr>
            <a:r>
              <a:rPr lang="fr-FR" sz="2000" b="0" strike="noStrike" spc="-1">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 name="Line 1"/>
          <p:cNvSpPr/>
          <p:nvPr/>
        </p:nvSpPr>
        <p:spPr>
          <a:xfrm>
            <a:off x="360000" y="4784400"/>
            <a:ext cx="8424000" cy="360"/>
          </a:xfrm>
          <a:prstGeom prst="line">
            <a:avLst/>
          </a:prstGeom>
          <a:ln w="10080">
            <a:solidFill>
              <a:srgbClr val="000000"/>
            </a:solidFill>
            <a:round/>
          </a:ln>
        </p:spPr>
        <p:style>
          <a:lnRef idx="1">
            <a:schemeClr val="accent1"/>
          </a:lnRef>
          <a:fillRef idx="0">
            <a:schemeClr val="accent1"/>
          </a:fillRef>
          <a:effectRef idx="0">
            <a:schemeClr val="accent1"/>
          </a:effectRef>
          <a:fontRef idx="minor"/>
        </p:style>
        <p:txBody>
          <a:bodyPr/>
          <a:lstStyle/>
          <a:p>
            <a:endParaRPr lang="fr-FR"/>
          </a:p>
        </p:txBody>
      </p:sp>
      <p:pic>
        <p:nvPicPr>
          <p:cNvPr id="164" name="Image 163"/>
          <p:cNvPicPr/>
          <p:nvPr/>
        </p:nvPicPr>
        <p:blipFill>
          <a:blip r:embed="rId14"/>
          <a:stretch/>
        </p:blipFill>
        <p:spPr>
          <a:xfrm>
            <a:off x="301680" y="109800"/>
            <a:ext cx="630000" cy="584280"/>
          </a:xfrm>
          <a:prstGeom prst="rect">
            <a:avLst/>
          </a:prstGeom>
          <a:ln w="0">
            <a:noFill/>
          </a:ln>
        </p:spPr>
      </p:pic>
      <p:sp>
        <p:nvSpPr>
          <p:cNvPr id="165"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algn="ctr">
              <a:buNone/>
            </a:pPr>
            <a:r>
              <a:rPr lang="fr-FR" sz="4400" b="0" strike="noStrike" spc="-1">
                <a:latin typeface="Arial"/>
              </a:rPr>
              <a:t>Cliquez pour éditer le format du texte-titre</a:t>
            </a:r>
          </a:p>
        </p:txBody>
      </p:sp>
      <p:sp>
        <p:nvSpPr>
          <p:cNvPr id="166"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fontScale="96000"/>
          </a:bodyPr>
          <a:lstStyle/>
          <a:p>
            <a:pPr marL="432000" indent="-324000">
              <a:spcBef>
                <a:spcPts val="1417"/>
              </a:spcBef>
              <a:buClr>
                <a:srgbClr val="000000"/>
              </a:buClr>
              <a:buSzPct val="45000"/>
              <a:buFont typeface="Wingdings" charset="2"/>
              <a:buChar char=""/>
            </a:pPr>
            <a:r>
              <a:rPr lang="fr-FR" sz="3200" b="0" strike="noStrike" spc="-1">
                <a:latin typeface="Arial"/>
              </a:rPr>
              <a:t>Cliquez pour éditer le format du plan de texte</a:t>
            </a:r>
          </a:p>
          <a:p>
            <a:pPr marL="864000" lvl="1" indent="-324000">
              <a:spcBef>
                <a:spcPts val="1134"/>
              </a:spcBef>
              <a:buClr>
                <a:srgbClr val="000000"/>
              </a:buClr>
              <a:buSzPct val="75000"/>
              <a:buFont typeface="Symbol" charset="2"/>
              <a:buChar char=""/>
            </a:pPr>
            <a:r>
              <a:rPr lang="fr-FR" sz="2800" b="0" strike="noStrike" spc="-1">
                <a:latin typeface="Arial"/>
              </a:rPr>
              <a:t>Second niveau de plan</a:t>
            </a:r>
          </a:p>
          <a:p>
            <a:pPr marL="1296000" lvl="2" indent="-288000">
              <a:spcBef>
                <a:spcPts val="850"/>
              </a:spcBef>
              <a:buClr>
                <a:srgbClr val="000000"/>
              </a:buClr>
              <a:buSzPct val="45000"/>
              <a:buFont typeface="Wingdings" charset="2"/>
              <a:buChar char=""/>
            </a:pPr>
            <a:r>
              <a:rPr lang="fr-FR" sz="2400" b="0" strike="noStrike" spc="-1">
                <a:latin typeface="Arial"/>
              </a:rPr>
              <a:t>Troisième niveau de plan</a:t>
            </a:r>
          </a:p>
          <a:p>
            <a:pPr marL="1728000" lvl="3" indent="-216000">
              <a:spcBef>
                <a:spcPts val="567"/>
              </a:spcBef>
              <a:buClr>
                <a:srgbClr val="000000"/>
              </a:buClr>
              <a:buSzPct val="75000"/>
              <a:buFont typeface="Symbol" charset="2"/>
              <a:buChar char=""/>
            </a:pPr>
            <a:r>
              <a:rPr lang="fr-FR" sz="2000" b="0" strike="noStrike" spc="-1">
                <a:latin typeface="Arial"/>
              </a:rPr>
              <a:t>Quatrième niveau de plan</a:t>
            </a:r>
          </a:p>
          <a:p>
            <a:pPr marL="2160000" lvl="4" indent="-216000">
              <a:spcBef>
                <a:spcPts val="283"/>
              </a:spcBef>
              <a:buClr>
                <a:srgbClr val="000000"/>
              </a:buClr>
              <a:buSzPct val="45000"/>
              <a:buFont typeface="Wingdings" charset="2"/>
              <a:buChar char=""/>
            </a:pPr>
            <a:r>
              <a:rPr lang="fr-FR" sz="2000" b="0" strike="noStrike" spc="-1">
                <a:latin typeface="Arial"/>
              </a:rPr>
              <a:t>Cinquième niveau de plan</a:t>
            </a:r>
          </a:p>
          <a:p>
            <a:pPr marL="2592000" lvl="5" indent="-216000">
              <a:spcBef>
                <a:spcPts val="283"/>
              </a:spcBef>
              <a:buClr>
                <a:srgbClr val="000000"/>
              </a:buClr>
              <a:buSzPct val="45000"/>
              <a:buFont typeface="Wingdings" charset="2"/>
              <a:buChar char=""/>
            </a:pPr>
            <a:r>
              <a:rPr lang="fr-FR" sz="2000" b="0" strike="noStrike" spc="-1">
                <a:latin typeface="Arial"/>
              </a:rPr>
              <a:t>Sixième niveau de plan</a:t>
            </a:r>
          </a:p>
          <a:p>
            <a:pPr marL="3024000" lvl="6" indent="-216000">
              <a:spcBef>
                <a:spcPts val="283"/>
              </a:spcBef>
              <a:buClr>
                <a:srgbClr val="000000"/>
              </a:buClr>
              <a:buSzPct val="45000"/>
              <a:buFont typeface="Wingdings" charset="2"/>
              <a:buChar char=""/>
            </a:pPr>
            <a:r>
              <a:rPr lang="fr-FR" sz="2000" b="0" strike="noStrike" spc="-1">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37.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CustomShape 1"/>
          <p:cNvSpPr/>
          <p:nvPr/>
        </p:nvSpPr>
        <p:spPr>
          <a:xfrm>
            <a:off x="0" y="0"/>
            <a:ext cx="178200" cy="178200"/>
          </a:xfrm>
          <a:prstGeom prst="rect">
            <a:avLst/>
          </a:prstGeom>
          <a:noFill/>
          <a:ln w="0">
            <a:solidFill>
              <a:srgbClr val="000000"/>
            </a:solidFill>
          </a:ln>
        </p:spPr>
        <p:style>
          <a:lnRef idx="0">
            <a:scrgbClr r="0" g="0" b="0"/>
          </a:lnRef>
          <a:fillRef idx="0">
            <a:scrgbClr r="0" g="0" b="0"/>
          </a:fillRef>
          <a:effectRef idx="0">
            <a:scrgbClr r="0" g="0" b="0"/>
          </a:effectRef>
          <a:fontRef idx="minor"/>
        </p:style>
        <p:txBody>
          <a:bodyPr/>
          <a:lstStyle/>
          <a:p>
            <a:endParaRPr lang="fr-FR"/>
          </a:p>
        </p:txBody>
      </p:sp>
      <p:sp>
        <p:nvSpPr>
          <p:cNvPr id="248" name="CustomShape 2"/>
          <p:cNvSpPr/>
          <p:nvPr/>
        </p:nvSpPr>
        <p:spPr>
          <a:xfrm>
            <a:off x="360000" y="2346120"/>
            <a:ext cx="8422200" cy="2075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90000"/>
              </a:lnSpc>
              <a:buNone/>
            </a:pPr>
            <a:r>
              <a:rPr lang="fr-FR" sz="3250" b="1" cap="all" spc="-1" dirty="0">
                <a:solidFill>
                  <a:srgbClr val="000000"/>
                </a:solidFill>
                <a:latin typeface="Marianne"/>
                <a:ea typeface="DejaVu Sans"/>
              </a:rPr>
              <a:t>Dossiers de Labellisation RAMSAR</a:t>
            </a:r>
          </a:p>
          <a:p>
            <a:pPr algn="ctr">
              <a:lnSpc>
                <a:spcPct val="90000"/>
              </a:lnSpc>
              <a:buNone/>
            </a:pPr>
            <a:r>
              <a:rPr lang="fr-FR" b="1" cap="all" spc="-1" dirty="0">
                <a:solidFill>
                  <a:srgbClr val="000000"/>
                </a:solidFill>
                <a:latin typeface="Marianne"/>
                <a:ea typeface="DejaVu Sans"/>
              </a:rPr>
              <a:t>Baie de </a:t>
            </a:r>
            <a:r>
              <a:rPr lang="fr-FR" b="1" cap="all" spc="-1" dirty="0" err="1">
                <a:solidFill>
                  <a:srgbClr val="000000"/>
                </a:solidFill>
                <a:latin typeface="Marianne"/>
                <a:ea typeface="DejaVu Sans"/>
              </a:rPr>
              <a:t>bouéni</a:t>
            </a:r>
            <a:r>
              <a:rPr lang="fr-FR" b="1" cap="all" spc="-1" dirty="0">
                <a:solidFill>
                  <a:srgbClr val="000000"/>
                </a:solidFill>
                <a:latin typeface="Marianne"/>
                <a:ea typeface="DejaVu Sans"/>
              </a:rPr>
              <a:t> </a:t>
            </a:r>
          </a:p>
          <a:p>
            <a:pPr algn="ctr">
              <a:lnSpc>
                <a:spcPct val="90000"/>
              </a:lnSpc>
              <a:buNone/>
            </a:pPr>
            <a:r>
              <a:rPr lang="fr-FR" b="1" strike="noStrike" cap="all" spc="-1" dirty="0">
                <a:solidFill>
                  <a:srgbClr val="000000"/>
                </a:solidFill>
                <a:latin typeface="Marianne"/>
                <a:ea typeface="DejaVu Sans"/>
              </a:rPr>
              <a:t>Lac </a:t>
            </a:r>
            <a:r>
              <a:rPr lang="fr-FR" b="1" strike="noStrike" cap="all" spc="-1" dirty="0" err="1">
                <a:solidFill>
                  <a:srgbClr val="000000"/>
                </a:solidFill>
                <a:latin typeface="Marianne"/>
                <a:ea typeface="DejaVu Sans"/>
              </a:rPr>
              <a:t>KArihani</a:t>
            </a:r>
            <a:endParaRPr lang="fr-FR" b="0" strike="noStrike" spc="-1" dirty="0">
              <a:latin typeface="Arial"/>
            </a:endParaRPr>
          </a:p>
        </p:txBody>
      </p:sp>
      <p:sp>
        <p:nvSpPr>
          <p:cNvPr id="249" name="CustomShape 3"/>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250" name="CustomShape 4"/>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51" name="CustomShape 5"/>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7" name="CustomShape 1">
            <a:extLst>
              <a:ext uri="{FF2B5EF4-FFF2-40B4-BE49-F238E27FC236}">
                <a16:creationId xmlns:a16="http://schemas.microsoft.com/office/drawing/2014/main" id="{A1C678FC-EF11-41D7-AE9F-C9D613AA2836}"/>
              </a:ext>
            </a:extLst>
          </p:cNvPr>
          <p:cNvSpPr/>
          <p:nvPr/>
        </p:nvSpPr>
        <p:spPr>
          <a:xfrm>
            <a:off x="800514" y="3024720"/>
            <a:ext cx="4005092" cy="44599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90000"/>
              </a:lnSpc>
              <a:buNone/>
            </a:pPr>
            <a:r>
              <a:rPr lang="en-US" sz="1400" b="1" spc="-1" dirty="0">
                <a:solidFill>
                  <a:srgbClr val="000000"/>
                </a:solidFill>
                <a:latin typeface="Marianne"/>
                <a:ea typeface="DejaVu Sans"/>
              </a:rPr>
              <a:t>Jeudi 6 </a:t>
            </a:r>
            <a:r>
              <a:rPr lang="en-US" sz="1400" b="1" spc="-1" dirty="0" err="1">
                <a:solidFill>
                  <a:srgbClr val="000000"/>
                </a:solidFill>
                <a:latin typeface="Marianne"/>
                <a:ea typeface="DejaVu Sans"/>
              </a:rPr>
              <a:t>novembre</a:t>
            </a:r>
            <a:r>
              <a:rPr lang="en-US" sz="1400" b="1" spc="-1" dirty="0">
                <a:solidFill>
                  <a:srgbClr val="000000"/>
                </a:solidFill>
                <a:latin typeface="Marianne"/>
                <a:ea typeface="DejaVu Sans"/>
              </a:rPr>
              <a:t> 2025</a:t>
            </a:r>
            <a:endParaRPr lang="fr-FR" sz="1400" b="0" strike="noStrike" spc="-1" dirty="0">
              <a:latin typeface="Marianne"/>
            </a:endParaRPr>
          </a:p>
        </p:txBody>
      </p:sp>
      <p:pic>
        <p:nvPicPr>
          <p:cNvPr id="2050" name="Picture 2">
            <a:extLst>
              <a:ext uri="{FF2B5EF4-FFF2-40B4-BE49-F238E27FC236}">
                <a16:creationId xmlns:a16="http://schemas.microsoft.com/office/drawing/2014/main" id="{97E2CA5C-A8C8-74C8-BE9B-F9DA90943F6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67533" y="74581"/>
            <a:ext cx="1198700" cy="129479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25ED3B86-4AB0-2288-89D7-AAE7D79EEA3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3065" y="3841743"/>
            <a:ext cx="767214" cy="9419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CustomShape 1"/>
          <p:cNvSpPr/>
          <p:nvPr/>
        </p:nvSpPr>
        <p:spPr>
          <a:xfrm>
            <a:off x="360000" y="900000"/>
            <a:ext cx="8422200" cy="298860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90000"/>
              </a:lnSpc>
              <a:buNone/>
            </a:pPr>
            <a:r>
              <a:rPr lang="en-US" sz="2550" b="1" strike="noStrike" spc="-1" dirty="0">
                <a:solidFill>
                  <a:srgbClr val="000000"/>
                </a:solidFill>
                <a:latin typeface="Marianne"/>
                <a:ea typeface="DejaVu Sans"/>
              </a:rPr>
              <a:t>Ordre du jour: </a:t>
            </a:r>
          </a:p>
          <a:p>
            <a:pPr>
              <a:lnSpc>
                <a:spcPct val="90000"/>
              </a:lnSpc>
              <a:buNone/>
            </a:pPr>
            <a:endParaRPr lang="en-US" sz="2550" b="1" spc="-1" dirty="0">
              <a:solidFill>
                <a:srgbClr val="000000"/>
              </a:solidFill>
              <a:latin typeface="Marianne"/>
              <a:ea typeface="DejaVu Sans"/>
            </a:endParaRPr>
          </a:p>
          <a:p>
            <a:pPr marL="457200" indent="-457200">
              <a:lnSpc>
                <a:spcPct val="90000"/>
              </a:lnSpc>
              <a:buFontTx/>
              <a:buChar char="-"/>
            </a:pPr>
            <a:r>
              <a:rPr lang="fr-FR" sz="2550" b="1" spc="-1" dirty="0">
                <a:latin typeface="Marianne"/>
              </a:rPr>
              <a:t>Etapes à suivre </a:t>
            </a:r>
          </a:p>
          <a:p>
            <a:pPr marL="457200" indent="-457200">
              <a:lnSpc>
                <a:spcPct val="90000"/>
              </a:lnSpc>
              <a:buFontTx/>
              <a:buChar char="-"/>
            </a:pPr>
            <a:r>
              <a:rPr lang="en-US" sz="2550" b="1" spc="-1" dirty="0" err="1">
                <a:solidFill>
                  <a:srgbClr val="000000"/>
                </a:solidFill>
                <a:latin typeface="Marianne"/>
                <a:ea typeface="DejaVu Sans"/>
              </a:rPr>
              <a:t>Délimitations</a:t>
            </a:r>
            <a:r>
              <a:rPr lang="en-US" sz="2550" b="1" spc="-1" dirty="0">
                <a:solidFill>
                  <a:srgbClr val="000000"/>
                </a:solidFill>
                <a:latin typeface="Marianne"/>
                <a:ea typeface="DejaVu Sans"/>
              </a:rPr>
              <a:t> </a:t>
            </a:r>
          </a:p>
          <a:p>
            <a:pPr marL="457200" indent="-457200">
              <a:lnSpc>
                <a:spcPct val="90000"/>
              </a:lnSpc>
              <a:buFontTx/>
              <a:buChar char="-"/>
            </a:pPr>
            <a:r>
              <a:rPr lang="en-US" sz="2550" b="1" spc="-1" dirty="0" err="1">
                <a:solidFill>
                  <a:srgbClr val="000000"/>
                </a:solidFill>
                <a:latin typeface="Marianne"/>
                <a:ea typeface="DejaVu Sans"/>
              </a:rPr>
              <a:t>Critères</a:t>
            </a:r>
            <a:r>
              <a:rPr lang="en-US" sz="2550" b="1" spc="-1" dirty="0">
                <a:solidFill>
                  <a:srgbClr val="000000"/>
                </a:solidFill>
                <a:latin typeface="Marianne"/>
                <a:ea typeface="DejaVu Sans"/>
              </a:rPr>
              <a:t> </a:t>
            </a:r>
            <a:r>
              <a:rPr lang="en-US" sz="2550" b="1" spc="-1" dirty="0" err="1">
                <a:solidFill>
                  <a:srgbClr val="000000"/>
                </a:solidFill>
                <a:latin typeface="Marianne"/>
                <a:ea typeface="DejaVu Sans"/>
              </a:rPr>
              <a:t>sélectionnés</a:t>
            </a:r>
            <a:endParaRPr lang="en-US" sz="2550" b="1" spc="-1" dirty="0">
              <a:solidFill>
                <a:srgbClr val="000000"/>
              </a:solidFill>
              <a:latin typeface="Marianne"/>
              <a:ea typeface="DejaVu Sans"/>
            </a:endParaRPr>
          </a:p>
        </p:txBody>
      </p:sp>
      <p:sp>
        <p:nvSpPr>
          <p:cNvPr id="253" name="CustomShape 2"/>
          <p:cNvSpPr/>
          <p:nvPr/>
        </p:nvSpPr>
        <p:spPr>
          <a:xfrm>
            <a:off x="767141" y="1677436"/>
            <a:ext cx="7095363" cy="2529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marL="144000" indent="-142560">
              <a:lnSpc>
                <a:spcPct val="100000"/>
              </a:lnSpc>
              <a:spcBef>
                <a:spcPts val="400"/>
              </a:spcBef>
              <a:spcAft>
                <a:spcPts val="799"/>
              </a:spcAft>
              <a:buClr>
                <a:srgbClr val="000000"/>
              </a:buClr>
              <a:buFont typeface="Arial"/>
              <a:buAutoNum type="arabicPeriod"/>
            </a:pPr>
            <a:endParaRPr lang="fr-FR" sz="950" b="0" strike="noStrike" spc="-1" dirty="0">
              <a:latin typeface="Arial"/>
            </a:endParaRPr>
          </a:p>
        </p:txBody>
      </p:sp>
      <p:sp>
        <p:nvSpPr>
          <p:cNvPr id="257" name="CustomShape 6"/>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58" name="CustomShape 7"/>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9" name="CustomShape 3">
            <a:extLst>
              <a:ext uri="{FF2B5EF4-FFF2-40B4-BE49-F238E27FC236}">
                <a16:creationId xmlns:a16="http://schemas.microsoft.com/office/drawing/2014/main" id="{3AEDC88A-4E5F-47DE-BF3F-DE32A53E9BDB}"/>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CustomShape 7"/>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13C85E4B-7BB3-4ECA-9569-89071EA8B009}"/>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3" name="ZoneTexte 12">
            <a:extLst>
              <a:ext uri="{FF2B5EF4-FFF2-40B4-BE49-F238E27FC236}">
                <a16:creationId xmlns:a16="http://schemas.microsoft.com/office/drawing/2014/main" id="{F40CFB79-23B9-4F2B-ACBD-A36079FDA076}"/>
              </a:ext>
            </a:extLst>
          </p:cNvPr>
          <p:cNvSpPr txBox="1"/>
          <p:nvPr/>
        </p:nvSpPr>
        <p:spPr>
          <a:xfrm>
            <a:off x="243617" y="737076"/>
            <a:ext cx="8800265" cy="1661993"/>
          </a:xfrm>
          <a:prstGeom prst="rect">
            <a:avLst/>
          </a:prstGeom>
          <a:noFill/>
        </p:spPr>
        <p:txBody>
          <a:bodyPr wrap="square">
            <a:spAutoFit/>
          </a:bodyPr>
          <a:lstStyle/>
          <a:p>
            <a:pPr marL="344340" indent="-342900">
              <a:spcBef>
                <a:spcPts val="400"/>
              </a:spcBef>
              <a:spcAft>
                <a:spcPts val="799"/>
              </a:spcAft>
              <a:buClr>
                <a:srgbClr val="000000"/>
              </a:buClr>
              <a:buAutoNum type="arabicPeriod"/>
            </a:pPr>
            <a:r>
              <a:rPr lang="fr-FR" sz="1800" b="1" strike="noStrike" spc="-1" dirty="0">
                <a:solidFill>
                  <a:srgbClr val="000000"/>
                </a:solidFill>
                <a:latin typeface="Marianne"/>
                <a:ea typeface="DejaVu Sans"/>
              </a:rPr>
              <a:t>Dossier</a:t>
            </a:r>
          </a:p>
          <a:p>
            <a:pPr marL="344340" indent="-342900">
              <a:spcBef>
                <a:spcPts val="400"/>
              </a:spcBef>
              <a:spcAft>
                <a:spcPts val="799"/>
              </a:spcAft>
              <a:buClr>
                <a:srgbClr val="000000"/>
              </a:buClr>
              <a:buAutoNum type="arabicPeriod"/>
            </a:pPr>
            <a:endParaRPr lang="fr-FR" b="1" spc="-1" dirty="0">
              <a:solidFill>
                <a:srgbClr val="000000"/>
              </a:solidFill>
              <a:latin typeface="Marianne"/>
              <a:ea typeface="DejaVu Sans"/>
            </a:endParaRPr>
          </a:p>
          <a:p>
            <a:pPr marL="287190" indent="-285750">
              <a:spcBef>
                <a:spcPts val="400"/>
              </a:spcBef>
              <a:spcAft>
                <a:spcPts val="799"/>
              </a:spcAft>
              <a:buClr>
                <a:srgbClr val="000000"/>
              </a:buClr>
              <a:buFontTx/>
              <a:buChar char="-"/>
            </a:pPr>
            <a:r>
              <a:rPr lang="fr-FR" sz="1800" b="1" strike="noStrike" spc="-1" dirty="0">
                <a:solidFill>
                  <a:srgbClr val="000000"/>
                </a:solidFill>
                <a:latin typeface="Marianne"/>
                <a:ea typeface="DejaVu Sans"/>
              </a:rPr>
              <a:t>Délimitation (cartographie)</a:t>
            </a:r>
          </a:p>
          <a:p>
            <a:pPr marL="287190" indent="-285750">
              <a:spcBef>
                <a:spcPts val="400"/>
              </a:spcBef>
              <a:spcAft>
                <a:spcPts val="799"/>
              </a:spcAft>
              <a:buClr>
                <a:srgbClr val="000000"/>
              </a:buClr>
              <a:buFontTx/>
              <a:buChar char="-"/>
            </a:pPr>
            <a:endParaRPr lang="fr-FR" sz="1800" b="1" strike="noStrike" spc="-1" dirty="0">
              <a:solidFill>
                <a:srgbClr val="000000"/>
              </a:solidFill>
              <a:latin typeface="Marianne"/>
              <a:ea typeface="DejaVu Sans"/>
            </a:endParaRPr>
          </a:p>
        </p:txBody>
      </p:sp>
      <p:sp>
        <p:nvSpPr>
          <p:cNvPr id="24" name="CustomShape 3">
            <a:extLst>
              <a:ext uri="{FF2B5EF4-FFF2-40B4-BE49-F238E27FC236}">
                <a16:creationId xmlns:a16="http://schemas.microsoft.com/office/drawing/2014/main" id="{FFF91FE5-74E3-476B-AE10-CBCC66A4D4D2}"/>
              </a:ext>
            </a:extLst>
          </p:cNvPr>
          <p:cNvSpPr/>
          <p:nvPr/>
        </p:nvSpPr>
        <p:spPr>
          <a:xfrm>
            <a:off x="478183" y="1414983"/>
            <a:ext cx="8422200" cy="311224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p:txBody>
      </p:sp>
    </p:spTree>
    <p:extLst>
      <p:ext uri="{BB962C8B-B14F-4D97-AF65-F5344CB8AC3E}">
        <p14:creationId xmlns:p14="http://schemas.microsoft.com/office/powerpoint/2010/main" val="3095374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2104F-0DCD-3805-83C9-2A69B50F2700}"/>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1460F484-4EB3-CABA-65C3-7C228A8E0E32}"/>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77C6E246-09F4-5FE0-5D29-15A2E78A1C6F}"/>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61A8128E-2012-D5FA-2A3F-56D8D0BDE58F}"/>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3" name="ZoneTexte 12">
            <a:extLst>
              <a:ext uri="{FF2B5EF4-FFF2-40B4-BE49-F238E27FC236}">
                <a16:creationId xmlns:a16="http://schemas.microsoft.com/office/drawing/2014/main" id="{D95A0B93-9B48-93DC-9537-B82C32EC57C5}"/>
              </a:ext>
            </a:extLst>
          </p:cNvPr>
          <p:cNvSpPr txBox="1"/>
          <p:nvPr/>
        </p:nvSpPr>
        <p:spPr>
          <a:xfrm>
            <a:off x="243617" y="737076"/>
            <a:ext cx="8800265" cy="3385542"/>
          </a:xfrm>
          <a:prstGeom prst="rect">
            <a:avLst/>
          </a:prstGeom>
          <a:noFill/>
        </p:spPr>
        <p:txBody>
          <a:bodyPr wrap="square">
            <a:spAutoFit/>
          </a:bodyPr>
          <a:lstStyle/>
          <a:p>
            <a:pPr marL="344340" indent="-342900">
              <a:spcBef>
                <a:spcPts val="400"/>
              </a:spcBef>
              <a:spcAft>
                <a:spcPts val="799"/>
              </a:spcAft>
              <a:buClr>
                <a:srgbClr val="000000"/>
              </a:buClr>
              <a:buAutoNum type="arabicPeriod"/>
            </a:pPr>
            <a:r>
              <a:rPr lang="fr-FR" sz="1800" b="1" strike="noStrike" spc="-1" dirty="0">
                <a:solidFill>
                  <a:srgbClr val="000000"/>
                </a:solidFill>
                <a:latin typeface="Marianne"/>
                <a:ea typeface="DejaVu Sans"/>
              </a:rPr>
              <a:t>Dossier</a:t>
            </a:r>
          </a:p>
          <a:p>
            <a:pPr marL="344340" indent="-342900">
              <a:spcBef>
                <a:spcPts val="400"/>
              </a:spcBef>
              <a:spcAft>
                <a:spcPts val="799"/>
              </a:spcAft>
              <a:buClr>
                <a:srgbClr val="000000"/>
              </a:buClr>
              <a:buAutoNum type="arabicPeriod"/>
            </a:pPr>
            <a:endParaRPr lang="fr-FR" b="1" spc="-1" dirty="0">
              <a:solidFill>
                <a:srgbClr val="000000"/>
              </a:solidFill>
              <a:latin typeface="Marianne"/>
              <a:ea typeface="DejaVu Sans"/>
            </a:endParaRPr>
          </a:p>
          <a:p>
            <a:pPr marL="287190" indent="-285750">
              <a:spcBef>
                <a:spcPts val="400"/>
              </a:spcBef>
              <a:spcAft>
                <a:spcPts val="799"/>
              </a:spcAft>
              <a:buClr>
                <a:srgbClr val="000000"/>
              </a:buClr>
              <a:buFontTx/>
              <a:buChar char="-"/>
            </a:pPr>
            <a:r>
              <a:rPr lang="fr-FR" sz="1800" strike="noStrike" spc="-1" dirty="0">
                <a:solidFill>
                  <a:srgbClr val="000000"/>
                </a:solidFill>
                <a:latin typeface="Marianne"/>
                <a:ea typeface="DejaVu Sans"/>
              </a:rPr>
              <a:t>Délimitation (cartographie)</a:t>
            </a:r>
          </a:p>
          <a:p>
            <a:pPr marL="287190" indent="-285750">
              <a:spcBef>
                <a:spcPts val="400"/>
              </a:spcBef>
              <a:spcAft>
                <a:spcPts val="799"/>
              </a:spcAft>
              <a:buClr>
                <a:srgbClr val="000000"/>
              </a:buClr>
              <a:buFontTx/>
              <a:buChar char="-"/>
            </a:pPr>
            <a:r>
              <a:rPr lang="fr-FR" b="1" spc="-1" dirty="0">
                <a:solidFill>
                  <a:srgbClr val="000000"/>
                </a:solidFill>
                <a:latin typeface="Marianne"/>
                <a:ea typeface="DejaVu Sans"/>
              </a:rPr>
              <a:t>FDR</a:t>
            </a:r>
          </a:p>
          <a:p>
            <a:pPr marL="287190" indent="-285750">
              <a:spcBef>
                <a:spcPts val="400"/>
              </a:spcBef>
              <a:spcAft>
                <a:spcPts val="799"/>
              </a:spcAft>
              <a:buClr>
                <a:srgbClr val="000000"/>
              </a:buClr>
              <a:buFontTx/>
              <a:buChar char="-"/>
            </a:pPr>
            <a:r>
              <a:rPr lang="fr-FR" sz="1800" strike="noStrike" spc="-1" dirty="0">
                <a:solidFill>
                  <a:srgbClr val="000000"/>
                </a:solidFill>
                <a:latin typeface="Marianne"/>
                <a:ea typeface="DejaVu Sans"/>
              </a:rPr>
              <a:t>Fiche projet</a:t>
            </a:r>
          </a:p>
          <a:p>
            <a:pPr marL="287190" indent="-285750">
              <a:spcBef>
                <a:spcPts val="400"/>
              </a:spcBef>
              <a:spcAft>
                <a:spcPts val="799"/>
              </a:spcAft>
              <a:buClr>
                <a:srgbClr val="000000"/>
              </a:buClr>
              <a:buFontTx/>
              <a:buChar char="-"/>
            </a:pPr>
            <a:r>
              <a:rPr lang="fr-FR" spc="-1" dirty="0">
                <a:solidFill>
                  <a:srgbClr val="000000"/>
                </a:solidFill>
                <a:latin typeface="Marianne"/>
                <a:ea typeface="DejaVu Sans"/>
              </a:rPr>
              <a:t>Dossier de consultation</a:t>
            </a:r>
          </a:p>
          <a:p>
            <a:pPr marL="287190" indent="-285750">
              <a:spcBef>
                <a:spcPts val="400"/>
              </a:spcBef>
              <a:spcAft>
                <a:spcPts val="799"/>
              </a:spcAft>
              <a:buClr>
                <a:srgbClr val="000000"/>
              </a:buClr>
              <a:buFontTx/>
              <a:buChar char="-"/>
            </a:pPr>
            <a:r>
              <a:rPr lang="fr-FR" sz="1800" strike="noStrike" spc="-1" dirty="0">
                <a:solidFill>
                  <a:srgbClr val="000000"/>
                </a:solidFill>
                <a:latin typeface="Marianne"/>
                <a:ea typeface="DejaVu Sans"/>
              </a:rPr>
              <a:t>Liste des membres du COPIL</a:t>
            </a:r>
          </a:p>
          <a:p>
            <a:pPr marL="287190" indent="-285750">
              <a:spcBef>
                <a:spcPts val="400"/>
              </a:spcBef>
              <a:spcAft>
                <a:spcPts val="799"/>
              </a:spcAft>
              <a:buClr>
                <a:srgbClr val="000000"/>
              </a:buClr>
              <a:buFontTx/>
              <a:buChar char="-"/>
            </a:pPr>
            <a:r>
              <a:rPr lang="fr-FR" spc="-1" dirty="0">
                <a:solidFill>
                  <a:srgbClr val="000000"/>
                </a:solidFill>
                <a:latin typeface="Marianne"/>
                <a:ea typeface="DejaVu Sans"/>
              </a:rPr>
              <a:t>Plan de gestion </a:t>
            </a:r>
            <a:r>
              <a:rPr lang="fr-FR" sz="1800" strike="noStrike" spc="-1" dirty="0">
                <a:solidFill>
                  <a:srgbClr val="000000"/>
                </a:solidFill>
                <a:latin typeface="Marianne"/>
                <a:ea typeface="DejaVu Sans"/>
              </a:rPr>
              <a:t> </a:t>
            </a:r>
          </a:p>
        </p:txBody>
      </p:sp>
      <p:sp>
        <p:nvSpPr>
          <p:cNvPr id="24" name="CustomShape 3">
            <a:extLst>
              <a:ext uri="{FF2B5EF4-FFF2-40B4-BE49-F238E27FC236}">
                <a16:creationId xmlns:a16="http://schemas.microsoft.com/office/drawing/2014/main" id="{F8176A6B-AEF9-E2BA-D1F0-BEED4A38B1DF}"/>
              </a:ext>
            </a:extLst>
          </p:cNvPr>
          <p:cNvSpPr/>
          <p:nvPr/>
        </p:nvSpPr>
        <p:spPr>
          <a:xfrm>
            <a:off x="478183" y="1414983"/>
            <a:ext cx="8422200" cy="311224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p:txBody>
      </p:sp>
      <p:pic>
        <p:nvPicPr>
          <p:cNvPr id="7" name="Image 6">
            <a:extLst>
              <a:ext uri="{FF2B5EF4-FFF2-40B4-BE49-F238E27FC236}">
                <a16:creationId xmlns:a16="http://schemas.microsoft.com/office/drawing/2014/main" id="{BA21D702-4B4D-BCC2-5B54-9C4420D50DBC}"/>
              </a:ext>
            </a:extLst>
          </p:cNvPr>
          <p:cNvPicPr>
            <a:picLocks noChangeAspect="1"/>
          </p:cNvPicPr>
          <p:nvPr/>
        </p:nvPicPr>
        <p:blipFill>
          <a:blip r:embed="rId2"/>
          <a:stretch>
            <a:fillRect/>
          </a:stretch>
        </p:blipFill>
        <p:spPr>
          <a:xfrm>
            <a:off x="243616" y="2511524"/>
            <a:ext cx="8555259" cy="1771718"/>
          </a:xfrm>
          <a:prstGeom prst="rect">
            <a:avLst/>
          </a:prstGeom>
        </p:spPr>
      </p:pic>
    </p:spTree>
    <p:extLst>
      <p:ext uri="{BB962C8B-B14F-4D97-AF65-F5344CB8AC3E}">
        <p14:creationId xmlns:p14="http://schemas.microsoft.com/office/powerpoint/2010/main" val="1677986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4257E-8C26-F67F-0044-16880B1BB118}"/>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6B117068-B8B2-D815-3B9B-E73BD2AB8D6A}"/>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661BD5EE-7E1A-08D0-1E13-C2C5B4B57495}"/>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E231E1DA-B398-942F-5270-15F3760E5B32}"/>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3" name="ZoneTexte 12">
            <a:extLst>
              <a:ext uri="{FF2B5EF4-FFF2-40B4-BE49-F238E27FC236}">
                <a16:creationId xmlns:a16="http://schemas.microsoft.com/office/drawing/2014/main" id="{000CCE88-AFFB-5DE9-86FF-5193239A034A}"/>
              </a:ext>
            </a:extLst>
          </p:cNvPr>
          <p:cNvSpPr txBox="1"/>
          <p:nvPr/>
        </p:nvSpPr>
        <p:spPr>
          <a:xfrm>
            <a:off x="243617" y="737076"/>
            <a:ext cx="8800265" cy="2523768"/>
          </a:xfrm>
          <a:prstGeom prst="rect">
            <a:avLst/>
          </a:prstGeom>
          <a:noFill/>
        </p:spPr>
        <p:txBody>
          <a:bodyPr wrap="square">
            <a:spAutoFit/>
          </a:bodyPr>
          <a:lstStyle/>
          <a:p>
            <a:pPr marL="344340" indent="-342900">
              <a:spcBef>
                <a:spcPts val="400"/>
              </a:spcBef>
              <a:spcAft>
                <a:spcPts val="799"/>
              </a:spcAft>
              <a:buClr>
                <a:srgbClr val="000000"/>
              </a:buClr>
              <a:buAutoNum type="arabicPeriod"/>
            </a:pPr>
            <a:r>
              <a:rPr lang="fr-FR" sz="1800" b="1" strike="noStrike" spc="-1" dirty="0">
                <a:solidFill>
                  <a:srgbClr val="000000"/>
                </a:solidFill>
                <a:latin typeface="Marianne"/>
                <a:ea typeface="DejaVu Sans"/>
              </a:rPr>
              <a:t>Dossier</a:t>
            </a:r>
          </a:p>
          <a:p>
            <a:pPr marL="344340" indent="-342900">
              <a:spcBef>
                <a:spcPts val="400"/>
              </a:spcBef>
              <a:spcAft>
                <a:spcPts val="799"/>
              </a:spcAft>
              <a:buClr>
                <a:srgbClr val="000000"/>
              </a:buClr>
              <a:buAutoNum type="arabicPeriod"/>
            </a:pPr>
            <a:endParaRPr lang="fr-FR" b="1" spc="-1" dirty="0">
              <a:solidFill>
                <a:srgbClr val="000000"/>
              </a:solidFill>
              <a:latin typeface="Marianne"/>
              <a:ea typeface="DejaVu Sans"/>
            </a:endParaRPr>
          </a:p>
          <a:p>
            <a:pPr marL="287190" indent="-285750">
              <a:spcBef>
                <a:spcPts val="400"/>
              </a:spcBef>
              <a:spcAft>
                <a:spcPts val="799"/>
              </a:spcAft>
              <a:buClr>
                <a:srgbClr val="000000"/>
              </a:buClr>
              <a:buFontTx/>
              <a:buChar char="-"/>
            </a:pPr>
            <a:r>
              <a:rPr lang="fr-FR" sz="1800" strike="noStrike" spc="-1" dirty="0">
                <a:solidFill>
                  <a:srgbClr val="000000"/>
                </a:solidFill>
                <a:latin typeface="Marianne"/>
                <a:ea typeface="DejaVu Sans"/>
              </a:rPr>
              <a:t>Délimitation </a:t>
            </a:r>
          </a:p>
          <a:p>
            <a:pPr marL="287190" indent="-285750">
              <a:spcBef>
                <a:spcPts val="400"/>
              </a:spcBef>
              <a:spcAft>
                <a:spcPts val="799"/>
              </a:spcAft>
              <a:buClr>
                <a:srgbClr val="000000"/>
              </a:buClr>
              <a:buFontTx/>
              <a:buChar char="-"/>
            </a:pPr>
            <a:r>
              <a:rPr lang="fr-FR" spc="-1" dirty="0">
                <a:solidFill>
                  <a:srgbClr val="000000"/>
                </a:solidFill>
                <a:latin typeface="Marianne"/>
                <a:ea typeface="DejaVu Sans"/>
              </a:rPr>
              <a:t>FDR</a:t>
            </a:r>
          </a:p>
          <a:p>
            <a:pPr marL="287190" indent="-285750">
              <a:spcBef>
                <a:spcPts val="400"/>
              </a:spcBef>
              <a:spcAft>
                <a:spcPts val="799"/>
              </a:spcAft>
              <a:buClr>
                <a:srgbClr val="000000"/>
              </a:buClr>
              <a:buFontTx/>
              <a:buChar char="-"/>
            </a:pPr>
            <a:r>
              <a:rPr lang="fr-FR" sz="1800" b="1" strike="noStrike" spc="-1" dirty="0">
                <a:solidFill>
                  <a:srgbClr val="000000"/>
                </a:solidFill>
                <a:latin typeface="Marianne"/>
                <a:ea typeface="DejaVu Sans"/>
              </a:rPr>
              <a:t>Fiche projet</a:t>
            </a:r>
          </a:p>
          <a:p>
            <a:pPr marL="287190" indent="-285750">
              <a:spcBef>
                <a:spcPts val="400"/>
              </a:spcBef>
              <a:spcAft>
                <a:spcPts val="799"/>
              </a:spcAft>
              <a:buClr>
                <a:srgbClr val="000000"/>
              </a:buClr>
              <a:buFontTx/>
              <a:buChar char="-"/>
            </a:pPr>
            <a:endParaRPr lang="fr-FR" sz="1800" b="1" strike="noStrike" spc="-1" dirty="0">
              <a:solidFill>
                <a:srgbClr val="000000"/>
              </a:solidFill>
              <a:latin typeface="Marianne"/>
              <a:ea typeface="DejaVu Sans"/>
            </a:endParaRPr>
          </a:p>
        </p:txBody>
      </p:sp>
      <p:sp>
        <p:nvSpPr>
          <p:cNvPr id="24" name="CustomShape 3">
            <a:extLst>
              <a:ext uri="{FF2B5EF4-FFF2-40B4-BE49-F238E27FC236}">
                <a16:creationId xmlns:a16="http://schemas.microsoft.com/office/drawing/2014/main" id="{257F1D4C-1060-FB5F-C51B-B93911C2A1FA}"/>
              </a:ext>
            </a:extLst>
          </p:cNvPr>
          <p:cNvSpPr/>
          <p:nvPr/>
        </p:nvSpPr>
        <p:spPr>
          <a:xfrm>
            <a:off x="478183" y="1414983"/>
            <a:ext cx="8422200" cy="311224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p:txBody>
      </p:sp>
      <p:pic>
        <p:nvPicPr>
          <p:cNvPr id="3" name="Image 2">
            <a:extLst>
              <a:ext uri="{FF2B5EF4-FFF2-40B4-BE49-F238E27FC236}">
                <a16:creationId xmlns:a16="http://schemas.microsoft.com/office/drawing/2014/main" id="{C753F200-5FBD-5756-EA14-CD0058A86F29}"/>
              </a:ext>
            </a:extLst>
          </p:cNvPr>
          <p:cNvPicPr>
            <a:picLocks noChangeAspect="1"/>
          </p:cNvPicPr>
          <p:nvPr/>
        </p:nvPicPr>
        <p:blipFill>
          <a:blip r:embed="rId2"/>
          <a:srcRect b="7758"/>
          <a:stretch>
            <a:fillRect/>
          </a:stretch>
        </p:blipFill>
        <p:spPr>
          <a:xfrm>
            <a:off x="3234088" y="125129"/>
            <a:ext cx="5548112" cy="4281295"/>
          </a:xfrm>
          <a:prstGeom prst="rect">
            <a:avLst/>
          </a:prstGeom>
        </p:spPr>
      </p:pic>
    </p:spTree>
    <p:extLst>
      <p:ext uri="{BB962C8B-B14F-4D97-AF65-F5344CB8AC3E}">
        <p14:creationId xmlns:p14="http://schemas.microsoft.com/office/powerpoint/2010/main" val="1583866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21757-1A88-4B08-FE27-D06EEEFDA828}"/>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8A89B772-9C09-53D1-26E7-3B9B125C3EC9}"/>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63500AED-E410-9557-7685-7B212F4653F9}"/>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D7A2D81F-F027-A73D-637B-50AB241992CD}"/>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3" name="ZoneTexte 12">
            <a:extLst>
              <a:ext uri="{FF2B5EF4-FFF2-40B4-BE49-F238E27FC236}">
                <a16:creationId xmlns:a16="http://schemas.microsoft.com/office/drawing/2014/main" id="{EBFDED07-0708-027F-F8A0-999C01774430}"/>
              </a:ext>
            </a:extLst>
          </p:cNvPr>
          <p:cNvSpPr txBox="1"/>
          <p:nvPr/>
        </p:nvSpPr>
        <p:spPr>
          <a:xfrm>
            <a:off x="243617" y="737076"/>
            <a:ext cx="8800265" cy="2523768"/>
          </a:xfrm>
          <a:prstGeom prst="rect">
            <a:avLst/>
          </a:prstGeom>
          <a:noFill/>
        </p:spPr>
        <p:txBody>
          <a:bodyPr wrap="square">
            <a:spAutoFit/>
          </a:bodyPr>
          <a:lstStyle/>
          <a:p>
            <a:pPr marL="344340" indent="-342900">
              <a:spcBef>
                <a:spcPts val="400"/>
              </a:spcBef>
              <a:spcAft>
                <a:spcPts val="799"/>
              </a:spcAft>
              <a:buClr>
                <a:srgbClr val="000000"/>
              </a:buClr>
              <a:buAutoNum type="arabicPeriod"/>
            </a:pPr>
            <a:r>
              <a:rPr lang="fr-FR" sz="1800" b="1" strike="noStrike" spc="-1" dirty="0">
                <a:solidFill>
                  <a:srgbClr val="000000"/>
                </a:solidFill>
                <a:latin typeface="Marianne"/>
                <a:ea typeface="DejaVu Sans"/>
              </a:rPr>
              <a:t>Dossier</a:t>
            </a:r>
          </a:p>
          <a:p>
            <a:pPr marL="344340" indent="-342900">
              <a:spcBef>
                <a:spcPts val="400"/>
              </a:spcBef>
              <a:spcAft>
                <a:spcPts val="799"/>
              </a:spcAft>
              <a:buClr>
                <a:srgbClr val="000000"/>
              </a:buClr>
              <a:buAutoNum type="arabicPeriod"/>
            </a:pPr>
            <a:endParaRPr lang="fr-FR" b="1" spc="-1" dirty="0">
              <a:solidFill>
                <a:srgbClr val="000000"/>
              </a:solidFill>
              <a:latin typeface="Marianne"/>
              <a:ea typeface="DejaVu Sans"/>
            </a:endParaRPr>
          </a:p>
          <a:p>
            <a:pPr marL="287190" indent="-285750">
              <a:spcBef>
                <a:spcPts val="400"/>
              </a:spcBef>
              <a:spcAft>
                <a:spcPts val="799"/>
              </a:spcAft>
              <a:buClr>
                <a:srgbClr val="000000"/>
              </a:buClr>
              <a:buFontTx/>
              <a:buChar char="-"/>
            </a:pPr>
            <a:r>
              <a:rPr lang="fr-FR" sz="1800" strike="noStrike" spc="-1" dirty="0">
                <a:solidFill>
                  <a:srgbClr val="000000"/>
                </a:solidFill>
                <a:latin typeface="Marianne"/>
                <a:ea typeface="DejaVu Sans"/>
              </a:rPr>
              <a:t>Délimitation </a:t>
            </a:r>
          </a:p>
          <a:p>
            <a:pPr marL="287190" indent="-285750">
              <a:spcBef>
                <a:spcPts val="400"/>
              </a:spcBef>
              <a:spcAft>
                <a:spcPts val="799"/>
              </a:spcAft>
              <a:buClr>
                <a:srgbClr val="000000"/>
              </a:buClr>
              <a:buFontTx/>
              <a:buChar char="-"/>
            </a:pPr>
            <a:r>
              <a:rPr lang="fr-FR" spc="-1" dirty="0">
                <a:solidFill>
                  <a:srgbClr val="000000"/>
                </a:solidFill>
                <a:latin typeface="Marianne"/>
                <a:ea typeface="DejaVu Sans"/>
              </a:rPr>
              <a:t>FDR</a:t>
            </a:r>
          </a:p>
          <a:p>
            <a:pPr marL="287190" indent="-285750">
              <a:spcBef>
                <a:spcPts val="400"/>
              </a:spcBef>
              <a:spcAft>
                <a:spcPts val="799"/>
              </a:spcAft>
              <a:buClr>
                <a:srgbClr val="000000"/>
              </a:buClr>
              <a:buFontTx/>
              <a:buChar char="-"/>
            </a:pPr>
            <a:r>
              <a:rPr lang="fr-FR" sz="1800" strike="noStrike" spc="-1" dirty="0">
                <a:solidFill>
                  <a:srgbClr val="000000"/>
                </a:solidFill>
                <a:latin typeface="Marianne"/>
                <a:ea typeface="DejaVu Sans"/>
              </a:rPr>
              <a:t>Fiche projet</a:t>
            </a:r>
          </a:p>
          <a:p>
            <a:pPr marL="287190" indent="-285750">
              <a:spcBef>
                <a:spcPts val="400"/>
              </a:spcBef>
              <a:spcAft>
                <a:spcPts val="799"/>
              </a:spcAft>
              <a:buClr>
                <a:srgbClr val="000000"/>
              </a:buClr>
              <a:buFontTx/>
              <a:buChar char="-"/>
            </a:pPr>
            <a:r>
              <a:rPr lang="fr-FR" b="1" spc="-1" dirty="0">
                <a:solidFill>
                  <a:srgbClr val="000000"/>
                </a:solidFill>
                <a:latin typeface="Marianne"/>
                <a:ea typeface="DejaVu Sans"/>
              </a:rPr>
              <a:t>Dossier de consultation</a:t>
            </a:r>
          </a:p>
        </p:txBody>
      </p:sp>
      <p:sp>
        <p:nvSpPr>
          <p:cNvPr id="24" name="CustomShape 3">
            <a:extLst>
              <a:ext uri="{FF2B5EF4-FFF2-40B4-BE49-F238E27FC236}">
                <a16:creationId xmlns:a16="http://schemas.microsoft.com/office/drawing/2014/main" id="{B5FEDC7B-FFA4-53C7-03E5-C73DAA9CB3B6}"/>
              </a:ext>
            </a:extLst>
          </p:cNvPr>
          <p:cNvSpPr/>
          <p:nvPr/>
        </p:nvSpPr>
        <p:spPr>
          <a:xfrm>
            <a:off x="478183" y="1414983"/>
            <a:ext cx="8422200" cy="311224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p:txBody>
      </p:sp>
    </p:spTree>
    <p:extLst>
      <p:ext uri="{BB962C8B-B14F-4D97-AF65-F5344CB8AC3E}">
        <p14:creationId xmlns:p14="http://schemas.microsoft.com/office/powerpoint/2010/main" val="366102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46DAF-8D22-65D9-A33E-941E9F98A3E7}"/>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6D163111-2197-F300-79A2-3E4174444FA2}"/>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C795CD1D-BFE3-D405-6EA2-ED09B006004E}"/>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3E939FCF-75D7-1DA6-7AE8-6BFBDA77E24D}"/>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3" name="ZoneTexte 12">
            <a:extLst>
              <a:ext uri="{FF2B5EF4-FFF2-40B4-BE49-F238E27FC236}">
                <a16:creationId xmlns:a16="http://schemas.microsoft.com/office/drawing/2014/main" id="{67575B74-57F5-EC91-713C-45930913073F}"/>
              </a:ext>
            </a:extLst>
          </p:cNvPr>
          <p:cNvSpPr txBox="1"/>
          <p:nvPr/>
        </p:nvSpPr>
        <p:spPr>
          <a:xfrm>
            <a:off x="243617" y="737076"/>
            <a:ext cx="8800265" cy="2954655"/>
          </a:xfrm>
          <a:prstGeom prst="rect">
            <a:avLst/>
          </a:prstGeom>
          <a:noFill/>
        </p:spPr>
        <p:txBody>
          <a:bodyPr wrap="square">
            <a:spAutoFit/>
          </a:bodyPr>
          <a:lstStyle/>
          <a:p>
            <a:pPr marL="344340" indent="-342900">
              <a:spcBef>
                <a:spcPts val="400"/>
              </a:spcBef>
              <a:spcAft>
                <a:spcPts val="799"/>
              </a:spcAft>
              <a:buClr>
                <a:srgbClr val="000000"/>
              </a:buClr>
              <a:buAutoNum type="arabicPeriod"/>
            </a:pPr>
            <a:r>
              <a:rPr lang="fr-FR" sz="1800" b="1" strike="noStrike" spc="-1" dirty="0">
                <a:solidFill>
                  <a:srgbClr val="000000"/>
                </a:solidFill>
                <a:latin typeface="Marianne"/>
                <a:ea typeface="DejaVu Sans"/>
              </a:rPr>
              <a:t>Dossier</a:t>
            </a:r>
          </a:p>
          <a:p>
            <a:pPr marL="344340" indent="-342900">
              <a:spcBef>
                <a:spcPts val="400"/>
              </a:spcBef>
              <a:spcAft>
                <a:spcPts val="799"/>
              </a:spcAft>
              <a:buClr>
                <a:srgbClr val="000000"/>
              </a:buClr>
              <a:buAutoNum type="arabicPeriod"/>
            </a:pPr>
            <a:endParaRPr lang="fr-FR" b="1" spc="-1" dirty="0">
              <a:solidFill>
                <a:srgbClr val="000000"/>
              </a:solidFill>
              <a:latin typeface="Marianne"/>
              <a:ea typeface="DejaVu Sans"/>
            </a:endParaRPr>
          </a:p>
          <a:p>
            <a:pPr marL="287190" indent="-285750">
              <a:spcBef>
                <a:spcPts val="400"/>
              </a:spcBef>
              <a:spcAft>
                <a:spcPts val="799"/>
              </a:spcAft>
              <a:buClr>
                <a:srgbClr val="000000"/>
              </a:buClr>
              <a:buFontTx/>
              <a:buChar char="-"/>
            </a:pPr>
            <a:r>
              <a:rPr lang="fr-FR" sz="1800" strike="noStrike" spc="-1" dirty="0">
                <a:solidFill>
                  <a:srgbClr val="000000"/>
                </a:solidFill>
                <a:latin typeface="Marianne"/>
                <a:ea typeface="DejaVu Sans"/>
              </a:rPr>
              <a:t>Délimitation </a:t>
            </a:r>
          </a:p>
          <a:p>
            <a:pPr marL="287190" indent="-285750">
              <a:spcBef>
                <a:spcPts val="400"/>
              </a:spcBef>
              <a:spcAft>
                <a:spcPts val="799"/>
              </a:spcAft>
              <a:buClr>
                <a:srgbClr val="000000"/>
              </a:buClr>
              <a:buFontTx/>
              <a:buChar char="-"/>
            </a:pPr>
            <a:r>
              <a:rPr lang="fr-FR" spc="-1" dirty="0">
                <a:solidFill>
                  <a:srgbClr val="000000"/>
                </a:solidFill>
                <a:latin typeface="Marianne"/>
                <a:ea typeface="DejaVu Sans"/>
              </a:rPr>
              <a:t>FDR</a:t>
            </a:r>
          </a:p>
          <a:p>
            <a:pPr marL="287190" indent="-285750">
              <a:spcBef>
                <a:spcPts val="400"/>
              </a:spcBef>
              <a:spcAft>
                <a:spcPts val="799"/>
              </a:spcAft>
              <a:buClr>
                <a:srgbClr val="000000"/>
              </a:buClr>
              <a:buFontTx/>
              <a:buChar char="-"/>
            </a:pPr>
            <a:r>
              <a:rPr lang="fr-FR" sz="1800" strike="noStrike" spc="-1" dirty="0">
                <a:solidFill>
                  <a:srgbClr val="000000"/>
                </a:solidFill>
                <a:latin typeface="Marianne"/>
                <a:ea typeface="DejaVu Sans"/>
              </a:rPr>
              <a:t>Fiche projet</a:t>
            </a:r>
          </a:p>
          <a:p>
            <a:pPr marL="287190" indent="-285750">
              <a:spcBef>
                <a:spcPts val="400"/>
              </a:spcBef>
              <a:spcAft>
                <a:spcPts val="799"/>
              </a:spcAft>
              <a:buClr>
                <a:srgbClr val="000000"/>
              </a:buClr>
              <a:buFontTx/>
              <a:buChar char="-"/>
            </a:pPr>
            <a:r>
              <a:rPr lang="fr-FR" spc="-1" dirty="0">
                <a:solidFill>
                  <a:srgbClr val="000000"/>
                </a:solidFill>
                <a:latin typeface="Marianne"/>
                <a:ea typeface="DejaVu Sans"/>
              </a:rPr>
              <a:t>Dossier de consultation</a:t>
            </a:r>
          </a:p>
          <a:p>
            <a:pPr marL="287190" indent="-285750">
              <a:spcBef>
                <a:spcPts val="400"/>
              </a:spcBef>
              <a:spcAft>
                <a:spcPts val="799"/>
              </a:spcAft>
              <a:buClr>
                <a:srgbClr val="000000"/>
              </a:buClr>
              <a:buFontTx/>
              <a:buChar char="-"/>
            </a:pPr>
            <a:r>
              <a:rPr lang="fr-FR" sz="1800" b="1" strike="noStrike" spc="-1" dirty="0">
                <a:solidFill>
                  <a:srgbClr val="000000"/>
                </a:solidFill>
                <a:latin typeface="Marianne"/>
                <a:ea typeface="DejaVu Sans"/>
              </a:rPr>
              <a:t>Liste des membres du Comité de suivi</a:t>
            </a:r>
          </a:p>
        </p:txBody>
      </p:sp>
      <p:sp>
        <p:nvSpPr>
          <p:cNvPr id="24" name="CustomShape 3">
            <a:extLst>
              <a:ext uri="{FF2B5EF4-FFF2-40B4-BE49-F238E27FC236}">
                <a16:creationId xmlns:a16="http://schemas.microsoft.com/office/drawing/2014/main" id="{E092C5D2-5EC8-CE82-AAC4-D3806A2F5867}"/>
              </a:ext>
            </a:extLst>
          </p:cNvPr>
          <p:cNvSpPr/>
          <p:nvPr/>
        </p:nvSpPr>
        <p:spPr>
          <a:xfrm>
            <a:off x="478183" y="1414983"/>
            <a:ext cx="8422200" cy="311224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p:txBody>
      </p:sp>
      <p:pic>
        <p:nvPicPr>
          <p:cNvPr id="8" name="Image 7">
            <a:extLst>
              <a:ext uri="{FF2B5EF4-FFF2-40B4-BE49-F238E27FC236}">
                <a16:creationId xmlns:a16="http://schemas.microsoft.com/office/drawing/2014/main" id="{FFF6163E-A278-7DD9-FB47-E29875824967}"/>
              </a:ext>
            </a:extLst>
          </p:cNvPr>
          <p:cNvPicPr>
            <a:picLocks noChangeAspect="1"/>
          </p:cNvPicPr>
          <p:nvPr/>
        </p:nvPicPr>
        <p:blipFill>
          <a:blip r:embed="rId2"/>
          <a:stretch>
            <a:fillRect/>
          </a:stretch>
        </p:blipFill>
        <p:spPr>
          <a:xfrm>
            <a:off x="2724300" y="959468"/>
            <a:ext cx="6057900" cy="1819275"/>
          </a:xfrm>
          <a:prstGeom prst="rect">
            <a:avLst/>
          </a:prstGeom>
        </p:spPr>
      </p:pic>
    </p:spTree>
    <p:extLst>
      <p:ext uri="{BB962C8B-B14F-4D97-AF65-F5344CB8AC3E}">
        <p14:creationId xmlns:p14="http://schemas.microsoft.com/office/powerpoint/2010/main" val="605145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31439-4AC1-16A8-1599-A912ADB6D0AE}"/>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11281FA2-D12A-7B1F-8816-3F4D1532028E}"/>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D2A1BD6E-5C98-00F9-6AE3-355FA93DB60C}"/>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0A0D468C-047B-4913-55D2-AE7905B49130}"/>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3" name="ZoneTexte 12">
            <a:extLst>
              <a:ext uri="{FF2B5EF4-FFF2-40B4-BE49-F238E27FC236}">
                <a16:creationId xmlns:a16="http://schemas.microsoft.com/office/drawing/2014/main" id="{D8B42951-DBBF-60C2-D6FE-D0B8C7F9322B}"/>
              </a:ext>
            </a:extLst>
          </p:cNvPr>
          <p:cNvSpPr txBox="1"/>
          <p:nvPr/>
        </p:nvSpPr>
        <p:spPr>
          <a:xfrm>
            <a:off x="243617" y="737076"/>
            <a:ext cx="8800265" cy="3385542"/>
          </a:xfrm>
          <a:prstGeom prst="rect">
            <a:avLst/>
          </a:prstGeom>
          <a:noFill/>
        </p:spPr>
        <p:txBody>
          <a:bodyPr wrap="square">
            <a:spAutoFit/>
          </a:bodyPr>
          <a:lstStyle/>
          <a:p>
            <a:pPr marL="344340" indent="-342900">
              <a:spcBef>
                <a:spcPts val="400"/>
              </a:spcBef>
              <a:spcAft>
                <a:spcPts val="799"/>
              </a:spcAft>
              <a:buClr>
                <a:srgbClr val="000000"/>
              </a:buClr>
              <a:buAutoNum type="arabicPeriod"/>
            </a:pPr>
            <a:r>
              <a:rPr lang="fr-FR" sz="1800" b="1" strike="noStrike" spc="-1" dirty="0">
                <a:solidFill>
                  <a:srgbClr val="000000"/>
                </a:solidFill>
                <a:latin typeface="Marianne"/>
                <a:ea typeface="DejaVu Sans"/>
              </a:rPr>
              <a:t>Dossier</a:t>
            </a:r>
          </a:p>
          <a:p>
            <a:pPr marL="344340" indent="-342900">
              <a:spcBef>
                <a:spcPts val="400"/>
              </a:spcBef>
              <a:spcAft>
                <a:spcPts val="799"/>
              </a:spcAft>
              <a:buClr>
                <a:srgbClr val="000000"/>
              </a:buClr>
              <a:buAutoNum type="arabicPeriod"/>
            </a:pPr>
            <a:endParaRPr lang="fr-FR" b="1" spc="-1" dirty="0">
              <a:solidFill>
                <a:srgbClr val="000000"/>
              </a:solidFill>
              <a:latin typeface="Marianne"/>
              <a:ea typeface="DejaVu Sans"/>
            </a:endParaRPr>
          </a:p>
          <a:p>
            <a:pPr marL="287190" indent="-285750">
              <a:spcBef>
                <a:spcPts val="400"/>
              </a:spcBef>
              <a:spcAft>
                <a:spcPts val="799"/>
              </a:spcAft>
              <a:buClr>
                <a:srgbClr val="000000"/>
              </a:buClr>
              <a:buFontTx/>
              <a:buChar char="-"/>
            </a:pPr>
            <a:r>
              <a:rPr lang="fr-FR" sz="1800" strike="noStrike" spc="-1" dirty="0">
                <a:solidFill>
                  <a:srgbClr val="000000"/>
                </a:solidFill>
                <a:latin typeface="Marianne"/>
                <a:ea typeface="DejaVu Sans"/>
              </a:rPr>
              <a:t>Délimitation </a:t>
            </a:r>
          </a:p>
          <a:p>
            <a:pPr marL="287190" indent="-285750">
              <a:spcBef>
                <a:spcPts val="400"/>
              </a:spcBef>
              <a:spcAft>
                <a:spcPts val="799"/>
              </a:spcAft>
              <a:buClr>
                <a:srgbClr val="000000"/>
              </a:buClr>
              <a:buFontTx/>
              <a:buChar char="-"/>
            </a:pPr>
            <a:r>
              <a:rPr lang="fr-FR" spc="-1" dirty="0">
                <a:solidFill>
                  <a:srgbClr val="000000"/>
                </a:solidFill>
                <a:latin typeface="Marianne"/>
                <a:ea typeface="DejaVu Sans"/>
              </a:rPr>
              <a:t>FDR</a:t>
            </a:r>
          </a:p>
          <a:p>
            <a:pPr marL="287190" indent="-285750">
              <a:spcBef>
                <a:spcPts val="400"/>
              </a:spcBef>
              <a:spcAft>
                <a:spcPts val="799"/>
              </a:spcAft>
              <a:buClr>
                <a:srgbClr val="000000"/>
              </a:buClr>
              <a:buFontTx/>
              <a:buChar char="-"/>
            </a:pPr>
            <a:r>
              <a:rPr lang="fr-FR" sz="1800" strike="noStrike" spc="-1" dirty="0">
                <a:solidFill>
                  <a:srgbClr val="000000"/>
                </a:solidFill>
                <a:latin typeface="Marianne"/>
                <a:ea typeface="DejaVu Sans"/>
              </a:rPr>
              <a:t>Fiche projet</a:t>
            </a:r>
          </a:p>
          <a:p>
            <a:pPr marL="287190" indent="-285750">
              <a:spcBef>
                <a:spcPts val="400"/>
              </a:spcBef>
              <a:spcAft>
                <a:spcPts val="799"/>
              </a:spcAft>
              <a:buClr>
                <a:srgbClr val="000000"/>
              </a:buClr>
              <a:buFontTx/>
              <a:buChar char="-"/>
            </a:pPr>
            <a:r>
              <a:rPr lang="fr-FR" spc="-1" dirty="0">
                <a:solidFill>
                  <a:srgbClr val="000000"/>
                </a:solidFill>
                <a:latin typeface="Marianne"/>
                <a:ea typeface="DejaVu Sans"/>
              </a:rPr>
              <a:t>Dossier de consultation</a:t>
            </a:r>
          </a:p>
          <a:p>
            <a:pPr marL="287190" indent="-285750">
              <a:spcBef>
                <a:spcPts val="400"/>
              </a:spcBef>
              <a:spcAft>
                <a:spcPts val="799"/>
              </a:spcAft>
              <a:buClr>
                <a:srgbClr val="000000"/>
              </a:buClr>
              <a:buFontTx/>
              <a:buChar char="-"/>
            </a:pPr>
            <a:r>
              <a:rPr lang="fr-FR" sz="1800" strike="noStrike" spc="-1" dirty="0">
                <a:solidFill>
                  <a:srgbClr val="000000"/>
                </a:solidFill>
                <a:latin typeface="Marianne"/>
                <a:ea typeface="DejaVu Sans"/>
              </a:rPr>
              <a:t>Liste des membres du COPIL</a:t>
            </a:r>
          </a:p>
          <a:p>
            <a:pPr marL="287190" indent="-285750">
              <a:spcBef>
                <a:spcPts val="400"/>
              </a:spcBef>
              <a:spcAft>
                <a:spcPts val="799"/>
              </a:spcAft>
              <a:buClr>
                <a:srgbClr val="000000"/>
              </a:buClr>
              <a:buFontTx/>
              <a:buChar char="-"/>
            </a:pPr>
            <a:r>
              <a:rPr lang="fr-FR" b="1" spc="-1" dirty="0">
                <a:solidFill>
                  <a:srgbClr val="000000"/>
                </a:solidFill>
                <a:latin typeface="Marianne"/>
                <a:ea typeface="DejaVu Sans"/>
              </a:rPr>
              <a:t>Plan de gestion </a:t>
            </a:r>
            <a:r>
              <a:rPr lang="fr-FR" sz="1800" b="1" strike="noStrike" spc="-1" dirty="0">
                <a:solidFill>
                  <a:srgbClr val="000000"/>
                </a:solidFill>
                <a:latin typeface="Marianne"/>
                <a:ea typeface="DejaVu Sans"/>
              </a:rPr>
              <a:t> </a:t>
            </a:r>
          </a:p>
        </p:txBody>
      </p:sp>
      <p:sp>
        <p:nvSpPr>
          <p:cNvPr id="24" name="CustomShape 3">
            <a:extLst>
              <a:ext uri="{FF2B5EF4-FFF2-40B4-BE49-F238E27FC236}">
                <a16:creationId xmlns:a16="http://schemas.microsoft.com/office/drawing/2014/main" id="{CD93138B-11ED-981E-E8CE-6D98E60BA0BF}"/>
              </a:ext>
            </a:extLst>
          </p:cNvPr>
          <p:cNvSpPr/>
          <p:nvPr/>
        </p:nvSpPr>
        <p:spPr>
          <a:xfrm>
            <a:off x="478183" y="1414983"/>
            <a:ext cx="8422200" cy="311224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p:txBody>
      </p:sp>
    </p:spTree>
    <p:extLst>
      <p:ext uri="{BB962C8B-B14F-4D97-AF65-F5344CB8AC3E}">
        <p14:creationId xmlns:p14="http://schemas.microsoft.com/office/powerpoint/2010/main" val="3287070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1BCA3-D3F5-C50E-E34D-E5B4D36A768C}"/>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9F7C7526-55E8-93F1-1C92-1DE546C41DC8}"/>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792964DD-F94D-F50D-AE7E-5D880A25CE8A}"/>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68A9EA8B-5895-FF5E-E391-B079CED5BEBE}"/>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3" name="ZoneTexte 12">
            <a:extLst>
              <a:ext uri="{FF2B5EF4-FFF2-40B4-BE49-F238E27FC236}">
                <a16:creationId xmlns:a16="http://schemas.microsoft.com/office/drawing/2014/main" id="{81E2F8B7-E49C-AF01-72F8-DA4EF708AC1F}"/>
              </a:ext>
            </a:extLst>
          </p:cNvPr>
          <p:cNvSpPr txBox="1"/>
          <p:nvPr/>
        </p:nvSpPr>
        <p:spPr>
          <a:xfrm>
            <a:off x="243617" y="737076"/>
            <a:ext cx="8800265" cy="1231106"/>
          </a:xfrm>
          <a:prstGeom prst="rect">
            <a:avLst/>
          </a:prstGeom>
          <a:noFill/>
        </p:spPr>
        <p:txBody>
          <a:bodyPr wrap="square">
            <a:spAutoFit/>
          </a:bodyPr>
          <a:lstStyle/>
          <a:p>
            <a:pPr marL="1440">
              <a:spcBef>
                <a:spcPts val="400"/>
              </a:spcBef>
              <a:spcAft>
                <a:spcPts val="799"/>
              </a:spcAft>
              <a:buClr>
                <a:srgbClr val="000000"/>
              </a:buClr>
            </a:pPr>
            <a:r>
              <a:rPr lang="fr-FR" sz="1800" b="1" strike="noStrike" spc="-1" dirty="0">
                <a:solidFill>
                  <a:srgbClr val="000000"/>
                </a:solidFill>
                <a:latin typeface="Marianne"/>
                <a:ea typeface="DejaVu Sans"/>
              </a:rPr>
              <a:t>2. Calendrier</a:t>
            </a:r>
          </a:p>
          <a:p>
            <a:pPr marL="344340" indent="-342900">
              <a:spcBef>
                <a:spcPts val="400"/>
              </a:spcBef>
              <a:spcAft>
                <a:spcPts val="799"/>
              </a:spcAft>
              <a:buClr>
                <a:srgbClr val="000000"/>
              </a:buClr>
              <a:buAutoNum type="arabicPeriod"/>
            </a:pPr>
            <a:endParaRPr lang="fr-FR" b="1" spc="-1" dirty="0">
              <a:solidFill>
                <a:srgbClr val="000000"/>
              </a:solidFill>
              <a:latin typeface="Marianne"/>
              <a:ea typeface="DejaVu Sans"/>
            </a:endParaRPr>
          </a:p>
          <a:p>
            <a:pPr marL="344340" indent="-342900">
              <a:spcBef>
                <a:spcPts val="400"/>
              </a:spcBef>
              <a:spcAft>
                <a:spcPts val="799"/>
              </a:spcAft>
              <a:buClr>
                <a:srgbClr val="000000"/>
              </a:buClr>
              <a:buAutoNum type="arabicPeriod"/>
            </a:pPr>
            <a:endParaRPr lang="fr-FR" b="1" spc="-1" dirty="0">
              <a:solidFill>
                <a:srgbClr val="000000"/>
              </a:solidFill>
              <a:latin typeface="Marianne"/>
              <a:ea typeface="DejaVu Sans"/>
            </a:endParaRPr>
          </a:p>
        </p:txBody>
      </p:sp>
      <p:sp>
        <p:nvSpPr>
          <p:cNvPr id="24" name="CustomShape 3">
            <a:extLst>
              <a:ext uri="{FF2B5EF4-FFF2-40B4-BE49-F238E27FC236}">
                <a16:creationId xmlns:a16="http://schemas.microsoft.com/office/drawing/2014/main" id="{B31E9421-48C4-752F-FC83-949C03D87470}"/>
              </a:ext>
            </a:extLst>
          </p:cNvPr>
          <p:cNvSpPr/>
          <p:nvPr/>
        </p:nvSpPr>
        <p:spPr>
          <a:xfrm>
            <a:off x="478183" y="1414983"/>
            <a:ext cx="8422200" cy="311224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p:txBody>
      </p:sp>
      <p:sp>
        <p:nvSpPr>
          <p:cNvPr id="3" name="Flèche : droite 2">
            <a:extLst>
              <a:ext uri="{FF2B5EF4-FFF2-40B4-BE49-F238E27FC236}">
                <a16:creationId xmlns:a16="http://schemas.microsoft.com/office/drawing/2014/main" id="{4741EDBF-3F44-0B09-CD9B-BF959A77D169}"/>
              </a:ext>
            </a:extLst>
          </p:cNvPr>
          <p:cNvSpPr/>
          <p:nvPr/>
        </p:nvSpPr>
        <p:spPr>
          <a:xfrm>
            <a:off x="1029903" y="1968182"/>
            <a:ext cx="7122695" cy="6035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A2AC4E2F-6A87-A63E-52DF-D663CFB31A98}"/>
              </a:ext>
            </a:extLst>
          </p:cNvPr>
          <p:cNvSpPr txBox="1"/>
          <p:nvPr/>
        </p:nvSpPr>
        <p:spPr>
          <a:xfrm>
            <a:off x="1029903" y="1207273"/>
            <a:ext cx="1020278" cy="584775"/>
          </a:xfrm>
          <a:prstGeom prst="rect">
            <a:avLst/>
          </a:prstGeom>
          <a:noFill/>
        </p:spPr>
        <p:txBody>
          <a:bodyPr wrap="square" rtlCol="0">
            <a:spAutoFit/>
          </a:bodyPr>
          <a:lstStyle/>
          <a:p>
            <a:pPr algn="ctr"/>
            <a:r>
              <a:rPr lang="fr-FR" sz="1600" dirty="0"/>
              <a:t>Comité de suivi</a:t>
            </a:r>
          </a:p>
        </p:txBody>
      </p:sp>
      <p:sp>
        <p:nvSpPr>
          <p:cNvPr id="5" name="ZoneTexte 4">
            <a:extLst>
              <a:ext uri="{FF2B5EF4-FFF2-40B4-BE49-F238E27FC236}">
                <a16:creationId xmlns:a16="http://schemas.microsoft.com/office/drawing/2014/main" id="{925565BC-A337-2E9D-A9F1-0FC86344C070}"/>
              </a:ext>
            </a:extLst>
          </p:cNvPr>
          <p:cNvSpPr txBox="1"/>
          <p:nvPr/>
        </p:nvSpPr>
        <p:spPr>
          <a:xfrm>
            <a:off x="2050181" y="2747884"/>
            <a:ext cx="1020278" cy="830997"/>
          </a:xfrm>
          <a:prstGeom prst="rect">
            <a:avLst/>
          </a:prstGeom>
          <a:noFill/>
        </p:spPr>
        <p:txBody>
          <a:bodyPr wrap="square" rtlCol="0">
            <a:spAutoFit/>
          </a:bodyPr>
          <a:lstStyle/>
          <a:p>
            <a:pPr algn="ctr"/>
            <a:r>
              <a:rPr lang="fr-FR" sz="1600" dirty="0"/>
              <a:t>Envoie des dossiers</a:t>
            </a:r>
          </a:p>
        </p:txBody>
      </p:sp>
      <p:sp>
        <p:nvSpPr>
          <p:cNvPr id="6" name="ZoneTexte 5">
            <a:extLst>
              <a:ext uri="{FF2B5EF4-FFF2-40B4-BE49-F238E27FC236}">
                <a16:creationId xmlns:a16="http://schemas.microsoft.com/office/drawing/2014/main" id="{390D9AA7-F116-064C-FECC-CC0D5CD6D059}"/>
              </a:ext>
            </a:extLst>
          </p:cNvPr>
          <p:cNvSpPr txBox="1"/>
          <p:nvPr/>
        </p:nvSpPr>
        <p:spPr>
          <a:xfrm>
            <a:off x="3662749" y="1166387"/>
            <a:ext cx="1118017" cy="584775"/>
          </a:xfrm>
          <a:prstGeom prst="rect">
            <a:avLst/>
          </a:prstGeom>
          <a:noFill/>
        </p:spPr>
        <p:txBody>
          <a:bodyPr wrap="square" rtlCol="0">
            <a:spAutoFit/>
          </a:bodyPr>
          <a:lstStyle/>
          <a:p>
            <a:pPr algn="ctr"/>
            <a:r>
              <a:rPr lang="fr-FR" sz="1600" dirty="0"/>
              <a:t>Fin des avis</a:t>
            </a:r>
          </a:p>
        </p:txBody>
      </p:sp>
      <p:cxnSp>
        <p:nvCxnSpPr>
          <p:cNvPr id="8" name="Connecteur droit 7">
            <a:extLst>
              <a:ext uri="{FF2B5EF4-FFF2-40B4-BE49-F238E27FC236}">
                <a16:creationId xmlns:a16="http://schemas.microsoft.com/office/drawing/2014/main" id="{CDC8C5A4-3631-1129-A8DF-794070750772}"/>
              </a:ext>
            </a:extLst>
          </p:cNvPr>
          <p:cNvCxnSpPr/>
          <p:nvPr/>
        </p:nvCxnSpPr>
        <p:spPr>
          <a:xfrm flipV="1">
            <a:off x="1443789" y="1830481"/>
            <a:ext cx="0" cy="277452"/>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F0E3CB74-4AC0-6E33-D590-467DC77E7C21}"/>
              </a:ext>
            </a:extLst>
          </p:cNvPr>
          <p:cNvCxnSpPr/>
          <p:nvPr/>
        </p:nvCxnSpPr>
        <p:spPr>
          <a:xfrm flipV="1">
            <a:off x="2560320" y="2433024"/>
            <a:ext cx="0" cy="2774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6F075691-6889-3973-B073-E9BA59CA89B3}"/>
              </a:ext>
            </a:extLst>
          </p:cNvPr>
          <p:cNvCxnSpPr/>
          <p:nvPr/>
        </p:nvCxnSpPr>
        <p:spPr>
          <a:xfrm flipV="1">
            <a:off x="4221758" y="1829456"/>
            <a:ext cx="0" cy="277452"/>
          </a:xfrm>
          <a:prstGeom prst="line">
            <a:avLst/>
          </a:prstGeom>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22CF9C86-6638-6E94-FE0B-0D96D21BFCB9}"/>
              </a:ext>
            </a:extLst>
          </p:cNvPr>
          <p:cNvSpPr txBox="1"/>
          <p:nvPr/>
        </p:nvSpPr>
        <p:spPr>
          <a:xfrm>
            <a:off x="991402" y="2144316"/>
            <a:ext cx="1020278" cy="276999"/>
          </a:xfrm>
          <a:prstGeom prst="rect">
            <a:avLst/>
          </a:prstGeom>
          <a:noFill/>
        </p:spPr>
        <p:txBody>
          <a:bodyPr wrap="square" rtlCol="0">
            <a:spAutoFit/>
          </a:bodyPr>
          <a:lstStyle/>
          <a:p>
            <a:pPr algn="ctr"/>
            <a:r>
              <a:rPr lang="fr-FR" sz="1200" b="1" dirty="0"/>
              <a:t>6/11</a:t>
            </a:r>
          </a:p>
        </p:txBody>
      </p:sp>
      <p:sp>
        <p:nvSpPr>
          <p:cNvPr id="14" name="ZoneTexte 13">
            <a:extLst>
              <a:ext uri="{FF2B5EF4-FFF2-40B4-BE49-F238E27FC236}">
                <a16:creationId xmlns:a16="http://schemas.microsoft.com/office/drawing/2014/main" id="{CF8F27CA-93DC-A869-20E1-AEAD1EEB624F}"/>
              </a:ext>
            </a:extLst>
          </p:cNvPr>
          <p:cNvSpPr txBox="1"/>
          <p:nvPr/>
        </p:nvSpPr>
        <p:spPr>
          <a:xfrm>
            <a:off x="2050181" y="2126938"/>
            <a:ext cx="1020278" cy="276999"/>
          </a:xfrm>
          <a:prstGeom prst="rect">
            <a:avLst/>
          </a:prstGeom>
          <a:noFill/>
        </p:spPr>
        <p:txBody>
          <a:bodyPr wrap="square" rtlCol="0">
            <a:spAutoFit/>
          </a:bodyPr>
          <a:lstStyle/>
          <a:p>
            <a:pPr algn="ctr"/>
            <a:r>
              <a:rPr lang="fr-FR" sz="1200" b="1" dirty="0"/>
              <a:t>14/11</a:t>
            </a:r>
          </a:p>
        </p:txBody>
      </p:sp>
      <p:sp>
        <p:nvSpPr>
          <p:cNvPr id="15" name="ZoneTexte 14">
            <a:extLst>
              <a:ext uri="{FF2B5EF4-FFF2-40B4-BE49-F238E27FC236}">
                <a16:creationId xmlns:a16="http://schemas.microsoft.com/office/drawing/2014/main" id="{4E0ECD14-CC12-752B-57A7-87F16BFD7EBF}"/>
              </a:ext>
            </a:extLst>
          </p:cNvPr>
          <p:cNvSpPr txBox="1"/>
          <p:nvPr/>
        </p:nvSpPr>
        <p:spPr>
          <a:xfrm>
            <a:off x="3711619" y="2124770"/>
            <a:ext cx="1020278" cy="276999"/>
          </a:xfrm>
          <a:prstGeom prst="rect">
            <a:avLst/>
          </a:prstGeom>
          <a:noFill/>
        </p:spPr>
        <p:txBody>
          <a:bodyPr wrap="square" rtlCol="0">
            <a:spAutoFit/>
          </a:bodyPr>
          <a:lstStyle/>
          <a:p>
            <a:pPr algn="ctr"/>
            <a:r>
              <a:rPr lang="fr-FR" sz="1200" b="1" dirty="0"/>
              <a:t>28/11</a:t>
            </a:r>
          </a:p>
        </p:txBody>
      </p:sp>
      <p:sp>
        <p:nvSpPr>
          <p:cNvPr id="16" name="ZoneTexte 15">
            <a:extLst>
              <a:ext uri="{FF2B5EF4-FFF2-40B4-BE49-F238E27FC236}">
                <a16:creationId xmlns:a16="http://schemas.microsoft.com/office/drawing/2014/main" id="{50C0ECB7-183F-FCC1-C5A9-D20C1552E96C}"/>
              </a:ext>
            </a:extLst>
          </p:cNvPr>
          <p:cNvSpPr txBox="1"/>
          <p:nvPr/>
        </p:nvSpPr>
        <p:spPr>
          <a:xfrm>
            <a:off x="2598822" y="2470395"/>
            <a:ext cx="3493960" cy="276999"/>
          </a:xfrm>
          <a:prstGeom prst="rect">
            <a:avLst/>
          </a:prstGeom>
          <a:noFill/>
        </p:spPr>
        <p:txBody>
          <a:bodyPr wrap="square" rtlCol="0">
            <a:spAutoFit/>
          </a:bodyPr>
          <a:lstStyle/>
          <a:p>
            <a:pPr algn="ctr"/>
            <a:r>
              <a:rPr lang="fr-FR" sz="1200" dirty="0">
                <a:solidFill>
                  <a:schemeClr val="accent4">
                    <a:lumMod val="75000"/>
                  </a:schemeClr>
                </a:solidFill>
              </a:rPr>
              <a:t>Avis et modifications</a:t>
            </a:r>
          </a:p>
        </p:txBody>
      </p:sp>
      <p:sp>
        <p:nvSpPr>
          <p:cNvPr id="17" name="ZoneTexte 16">
            <a:extLst>
              <a:ext uri="{FF2B5EF4-FFF2-40B4-BE49-F238E27FC236}">
                <a16:creationId xmlns:a16="http://schemas.microsoft.com/office/drawing/2014/main" id="{4C086013-0AB4-2572-855A-6BA01D456908}"/>
              </a:ext>
            </a:extLst>
          </p:cNvPr>
          <p:cNvSpPr txBox="1"/>
          <p:nvPr/>
        </p:nvSpPr>
        <p:spPr>
          <a:xfrm>
            <a:off x="1302396" y="2413196"/>
            <a:ext cx="1376411" cy="276999"/>
          </a:xfrm>
          <a:prstGeom prst="rect">
            <a:avLst/>
          </a:prstGeom>
          <a:noFill/>
        </p:spPr>
        <p:txBody>
          <a:bodyPr wrap="square" rtlCol="0">
            <a:spAutoFit/>
          </a:bodyPr>
          <a:lstStyle/>
          <a:p>
            <a:pPr algn="ctr"/>
            <a:r>
              <a:rPr lang="fr-FR" sz="1200" dirty="0">
                <a:solidFill>
                  <a:schemeClr val="accent4">
                    <a:lumMod val="75000"/>
                  </a:schemeClr>
                </a:solidFill>
              </a:rPr>
              <a:t>Mise à jour</a:t>
            </a:r>
          </a:p>
        </p:txBody>
      </p:sp>
      <p:sp>
        <p:nvSpPr>
          <p:cNvPr id="18" name="ZoneTexte 17">
            <a:extLst>
              <a:ext uri="{FF2B5EF4-FFF2-40B4-BE49-F238E27FC236}">
                <a16:creationId xmlns:a16="http://schemas.microsoft.com/office/drawing/2014/main" id="{BB6CAB37-56CD-0BC3-80BD-0EA9209F6557}"/>
              </a:ext>
            </a:extLst>
          </p:cNvPr>
          <p:cNvSpPr txBox="1"/>
          <p:nvPr/>
        </p:nvSpPr>
        <p:spPr>
          <a:xfrm>
            <a:off x="5857612" y="2465944"/>
            <a:ext cx="1781749" cy="276999"/>
          </a:xfrm>
          <a:prstGeom prst="rect">
            <a:avLst/>
          </a:prstGeom>
          <a:noFill/>
        </p:spPr>
        <p:txBody>
          <a:bodyPr wrap="square" rtlCol="0">
            <a:spAutoFit/>
          </a:bodyPr>
          <a:lstStyle/>
          <a:p>
            <a:pPr algn="ctr"/>
            <a:r>
              <a:rPr lang="fr-FR" sz="1200" dirty="0">
                <a:solidFill>
                  <a:schemeClr val="accent4">
                    <a:lumMod val="75000"/>
                  </a:schemeClr>
                </a:solidFill>
              </a:rPr>
              <a:t>Instruction DEALM</a:t>
            </a:r>
          </a:p>
        </p:txBody>
      </p:sp>
      <p:sp>
        <p:nvSpPr>
          <p:cNvPr id="19" name="ZoneTexte 18">
            <a:extLst>
              <a:ext uri="{FF2B5EF4-FFF2-40B4-BE49-F238E27FC236}">
                <a16:creationId xmlns:a16="http://schemas.microsoft.com/office/drawing/2014/main" id="{20E0DE4C-46DA-0C92-6B9E-84C9AC939385}"/>
              </a:ext>
            </a:extLst>
          </p:cNvPr>
          <p:cNvSpPr txBox="1"/>
          <p:nvPr/>
        </p:nvSpPr>
        <p:spPr>
          <a:xfrm>
            <a:off x="5241922" y="2144316"/>
            <a:ext cx="1020278" cy="276999"/>
          </a:xfrm>
          <a:prstGeom prst="rect">
            <a:avLst/>
          </a:prstGeom>
          <a:noFill/>
        </p:spPr>
        <p:txBody>
          <a:bodyPr wrap="square" rtlCol="0">
            <a:spAutoFit/>
          </a:bodyPr>
          <a:lstStyle/>
          <a:p>
            <a:pPr algn="ctr"/>
            <a:r>
              <a:rPr lang="fr-FR" sz="1200" b="1" dirty="0"/>
              <a:t>12/12</a:t>
            </a:r>
          </a:p>
        </p:txBody>
      </p:sp>
      <p:sp>
        <p:nvSpPr>
          <p:cNvPr id="21" name="ZoneTexte 20">
            <a:extLst>
              <a:ext uri="{FF2B5EF4-FFF2-40B4-BE49-F238E27FC236}">
                <a16:creationId xmlns:a16="http://schemas.microsoft.com/office/drawing/2014/main" id="{2C158107-9AC9-763F-0F9C-8C92938100C8}"/>
              </a:ext>
            </a:extLst>
          </p:cNvPr>
          <p:cNvSpPr txBox="1"/>
          <p:nvPr/>
        </p:nvSpPr>
        <p:spPr>
          <a:xfrm>
            <a:off x="5209331" y="2751845"/>
            <a:ext cx="1118017" cy="584775"/>
          </a:xfrm>
          <a:prstGeom prst="rect">
            <a:avLst/>
          </a:prstGeom>
          <a:noFill/>
        </p:spPr>
        <p:txBody>
          <a:bodyPr wrap="square" rtlCol="0">
            <a:spAutoFit/>
          </a:bodyPr>
          <a:lstStyle/>
          <a:p>
            <a:pPr algn="ctr"/>
            <a:r>
              <a:rPr lang="fr-FR" sz="1600" dirty="0"/>
              <a:t>Dossiers terminés</a:t>
            </a:r>
          </a:p>
        </p:txBody>
      </p:sp>
      <p:cxnSp>
        <p:nvCxnSpPr>
          <p:cNvPr id="22" name="Connecteur droit 21">
            <a:extLst>
              <a:ext uri="{FF2B5EF4-FFF2-40B4-BE49-F238E27FC236}">
                <a16:creationId xmlns:a16="http://schemas.microsoft.com/office/drawing/2014/main" id="{7C331C2F-09E3-D343-8947-D612655D7A90}"/>
              </a:ext>
            </a:extLst>
          </p:cNvPr>
          <p:cNvCxnSpPr/>
          <p:nvPr/>
        </p:nvCxnSpPr>
        <p:spPr>
          <a:xfrm flipV="1">
            <a:off x="5752061" y="2433024"/>
            <a:ext cx="0" cy="27745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330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A600A-790D-622E-1861-194211492A4F}"/>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E7078107-39AD-EE81-CF86-2BC07B878539}"/>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781B8981-B1BB-5337-BBE0-D7B99720E80B}"/>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547A5C25-C6F9-2576-51F4-0A609D92BBE7}"/>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3" name="ZoneTexte 12">
            <a:extLst>
              <a:ext uri="{FF2B5EF4-FFF2-40B4-BE49-F238E27FC236}">
                <a16:creationId xmlns:a16="http://schemas.microsoft.com/office/drawing/2014/main" id="{664DAF63-BBAE-7AA0-B4ED-712555E902BD}"/>
              </a:ext>
            </a:extLst>
          </p:cNvPr>
          <p:cNvSpPr txBox="1"/>
          <p:nvPr/>
        </p:nvSpPr>
        <p:spPr>
          <a:xfrm>
            <a:off x="243617" y="737076"/>
            <a:ext cx="8800265" cy="369332"/>
          </a:xfrm>
          <a:prstGeom prst="rect">
            <a:avLst/>
          </a:prstGeom>
          <a:noFill/>
        </p:spPr>
        <p:txBody>
          <a:bodyPr wrap="square">
            <a:spAutoFit/>
          </a:bodyPr>
          <a:lstStyle/>
          <a:p>
            <a:pPr marL="1440">
              <a:spcBef>
                <a:spcPts val="400"/>
              </a:spcBef>
              <a:spcAft>
                <a:spcPts val="799"/>
              </a:spcAft>
              <a:buClr>
                <a:srgbClr val="000000"/>
              </a:buClr>
            </a:pPr>
            <a:r>
              <a:rPr lang="fr-FR" sz="1800" b="1" strike="noStrike" spc="-1" dirty="0">
                <a:solidFill>
                  <a:srgbClr val="000000"/>
                </a:solidFill>
                <a:latin typeface="Marianne"/>
                <a:ea typeface="DejaVu Sans"/>
              </a:rPr>
              <a:t>3. Baie de Bouéni</a:t>
            </a:r>
          </a:p>
        </p:txBody>
      </p:sp>
      <p:sp>
        <p:nvSpPr>
          <p:cNvPr id="24" name="CustomShape 3">
            <a:extLst>
              <a:ext uri="{FF2B5EF4-FFF2-40B4-BE49-F238E27FC236}">
                <a16:creationId xmlns:a16="http://schemas.microsoft.com/office/drawing/2014/main" id="{016E6505-7F27-F0F2-FA2F-0724203282BD}"/>
              </a:ext>
            </a:extLst>
          </p:cNvPr>
          <p:cNvSpPr/>
          <p:nvPr/>
        </p:nvSpPr>
        <p:spPr>
          <a:xfrm>
            <a:off x="478183" y="1414983"/>
            <a:ext cx="8422200" cy="311224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p:txBody>
      </p:sp>
      <p:pic>
        <p:nvPicPr>
          <p:cNvPr id="3" name="Image 2">
            <a:extLst>
              <a:ext uri="{FF2B5EF4-FFF2-40B4-BE49-F238E27FC236}">
                <a16:creationId xmlns:a16="http://schemas.microsoft.com/office/drawing/2014/main" id="{7D58593B-08B5-62F6-6835-E2662468D2D3}"/>
              </a:ext>
            </a:extLst>
          </p:cNvPr>
          <p:cNvPicPr>
            <a:picLocks noChangeAspect="1"/>
          </p:cNvPicPr>
          <p:nvPr/>
        </p:nvPicPr>
        <p:blipFill>
          <a:blip r:embed="rId2"/>
          <a:stretch>
            <a:fillRect/>
          </a:stretch>
        </p:blipFill>
        <p:spPr>
          <a:xfrm>
            <a:off x="2468374" y="500513"/>
            <a:ext cx="6197443" cy="4142473"/>
          </a:xfrm>
          <a:prstGeom prst="rect">
            <a:avLst/>
          </a:prstGeom>
        </p:spPr>
      </p:pic>
    </p:spTree>
    <p:extLst>
      <p:ext uri="{BB962C8B-B14F-4D97-AF65-F5344CB8AC3E}">
        <p14:creationId xmlns:p14="http://schemas.microsoft.com/office/powerpoint/2010/main" val="3971509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E0769-A377-D597-C88F-249E04F067AC}"/>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92836B0F-C235-C0CC-8288-1D846930BE2D}"/>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F310569C-0F53-84DE-67B7-61410190B308}"/>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BE15AEC0-BE32-9788-6AA9-2D2146BECF11}"/>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3" name="ZoneTexte 12">
            <a:extLst>
              <a:ext uri="{FF2B5EF4-FFF2-40B4-BE49-F238E27FC236}">
                <a16:creationId xmlns:a16="http://schemas.microsoft.com/office/drawing/2014/main" id="{2A48BB71-5E63-6F07-DAB4-E13173AC7321}"/>
              </a:ext>
            </a:extLst>
          </p:cNvPr>
          <p:cNvSpPr txBox="1"/>
          <p:nvPr/>
        </p:nvSpPr>
        <p:spPr>
          <a:xfrm>
            <a:off x="243617" y="737076"/>
            <a:ext cx="8800265" cy="800219"/>
          </a:xfrm>
          <a:prstGeom prst="rect">
            <a:avLst/>
          </a:prstGeom>
          <a:noFill/>
        </p:spPr>
        <p:txBody>
          <a:bodyPr wrap="square">
            <a:spAutoFit/>
          </a:bodyPr>
          <a:lstStyle/>
          <a:p>
            <a:pPr marL="1440">
              <a:spcBef>
                <a:spcPts val="400"/>
              </a:spcBef>
              <a:spcAft>
                <a:spcPts val="799"/>
              </a:spcAft>
              <a:buClr>
                <a:srgbClr val="000000"/>
              </a:buClr>
            </a:pPr>
            <a:r>
              <a:rPr lang="fr-FR" sz="1800" b="1" strike="noStrike" spc="-1" dirty="0">
                <a:solidFill>
                  <a:srgbClr val="000000"/>
                </a:solidFill>
                <a:latin typeface="Marianne"/>
                <a:ea typeface="DejaVu Sans"/>
              </a:rPr>
              <a:t>3. Baie de Bouéni</a:t>
            </a:r>
          </a:p>
          <a:p>
            <a:pPr marL="1440" algn="ctr">
              <a:spcBef>
                <a:spcPts val="400"/>
              </a:spcBef>
              <a:spcAft>
                <a:spcPts val="799"/>
              </a:spcAft>
              <a:buClr>
                <a:srgbClr val="000000"/>
              </a:buClr>
            </a:pPr>
            <a:r>
              <a:rPr lang="fr-FR" b="1" spc="-1" dirty="0">
                <a:solidFill>
                  <a:srgbClr val="000000"/>
                </a:solidFill>
                <a:latin typeface="Marianne"/>
                <a:ea typeface="DejaVu Sans"/>
              </a:rPr>
              <a:t>Délimitation - 673 ha </a:t>
            </a:r>
          </a:p>
        </p:txBody>
      </p:sp>
      <p:sp>
        <p:nvSpPr>
          <p:cNvPr id="24" name="CustomShape 3">
            <a:extLst>
              <a:ext uri="{FF2B5EF4-FFF2-40B4-BE49-F238E27FC236}">
                <a16:creationId xmlns:a16="http://schemas.microsoft.com/office/drawing/2014/main" id="{46C2B1C3-2A98-32DC-7ACF-2A1218DC2E75}"/>
              </a:ext>
            </a:extLst>
          </p:cNvPr>
          <p:cNvSpPr/>
          <p:nvPr/>
        </p:nvSpPr>
        <p:spPr>
          <a:xfrm>
            <a:off x="478183" y="1414983"/>
            <a:ext cx="8422200" cy="311224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p:txBody>
      </p:sp>
      <p:pic>
        <p:nvPicPr>
          <p:cNvPr id="5" name="Image 4">
            <a:extLst>
              <a:ext uri="{FF2B5EF4-FFF2-40B4-BE49-F238E27FC236}">
                <a16:creationId xmlns:a16="http://schemas.microsoft.com/office/drawing/2014/main" id="{8190DF47-AF30-DB6D-6A05-AE5DFAF8FE15}"/>
              </a:ext>
            </a:extLst>
          </p:cNvPr>
          <p:cNvPicPr>
            <a:picLocks noChangeAspect="1"/>
          </p:cNvPicPr>
          <p:nvPr/>
        </p:nvPicPr>
        <p:blipFill>
          <a:blip r:embed="rId2"/>
          <a:stretch>
            <a:fillRect/>
          </a:stretch>
        </p:blipFill>
        <p:spPr>
          <a:xfrm>
            <a:off x="2372971" y="1537295"/>
            <a:ext cx="4352208" cy="3448920"/>
          </a:xfrm>
          <a:prstGeom prst="rect">
            <a:avLst/>
          </a:prstGeom>
        </p:spPr>
      </p:pic>
    </p:spTree>
    <p:extLst>
      <p:ext uri="{BB962C8B-B14F-4D97-AF65-F5344CB8AC3E}">
        <p14:creationId xmlns:p14="http://schemas.microsoft.com/office/powerpoint/2010/main" val="2060018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7DE10-F3E0-EF18-A1F8-BD4143CD96F6}"/>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D16E2634-014C-C5BC-4BB5-155D6C028FD1}"/>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FA69DD18-AB11-7FCA-D06C-BFA8D5D76A5F}"/>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9032BCB0-8E61-E749-FA52-A6C46B912E49}"/>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3" name="ZoneTexte 12">
            <a:extLst>
              <a:ext uri="{FF2B5EF4-FFF2-40B4-BE49-F238E27FC236}">
                <a16:creationId xmlns:a16="http://schemas.microsoft.com/office/drawing/2014/main" id="{F97AA654-7E45-22AB-8FAD-5294DA37CE3B}"/>
              </a:ext>
            </a:extLst>
          </p:cNvPr>
          <p:cNvSpPr txBox="1"/>
          <p:nvPr/>
        </p:nvSpPr>
        <p:spPr>
          <a:xfrm>
            <a:off x="243617" y="737076"/>
            <a:ext cx="8800265" cy="800219"/>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rPr>
              <a:t>3. Baie de Bouéni</a:t>
            </a:r>
          </a:p>
          <a:p>
            <a:pPr marL="1440" algn="ctr">
              <a:spcBef>
                <a:spcPts val="400"/>
              </a:spcBef>
              <a:spcAft>
                <a:spcPts val="799"/>
              </a:spcAft>
              <a:buClr>
                <a:srgbClr val="000000"/>
              </a:buClr>
            </a:pPr>
            <a:r>
              <a:rPr lang="fr-FR" b="1" spc="-1" dirty="0">
                <a:solidFill>
                  <a:srgbClr val="000000"/>
                </a:solidFill>
                <a:latin typeface="Marianne"/>
                <a:ea typeface="DejaVu Sans"/>
              </a:rPr>
              <a:t>Délimitation </a:t>
            </a:r>
          </a:p>
        </p:txBody>
      </p:sp>
      <p:sp>
        <p:nvSpPr>
          <p:cNvPr id="24" name="CustomShape 3">
            <a:extLst>
              <a:ext uri="{FF2B5EF4-FFF2-40B4-BE49-F238E27FC236}">
                <a16:creationId xmlns:a16="http://schemas.microsoft.com/office/drawing/2014/main" id="{69A111B9-FB2F-399B-0792-C60510D6ED9E}"/>
              </a:ext>
            </a:extLst>
          </p:cNvPr>
          <p:cNvSpPr/>
          <p:nvPr/>
        </p:nvSpPr>
        <p:spPr>
          <a:xfrm>
            <a:off x="478183" y="1414983"/>
            <a:ext cx="8422200" cy="311224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p:txBody>
      </p:sp>
      <p:pic>
        <p:nvPicPr>
          <p:cNvPr id="3" name="Image 2" descr="Une image contenant texte, capture d’écran, carte&#10;&#10;Le contenu généré par l’IA peut être incorrect.">
            <a:extLst>
              <a:ext uri="{FF2B5EF4-FFF2-40B4-BE49-F238E27FC236}">
                <a16:creationId xmlns:a16="http://schemas.microsoft.com/office/drawing/2014/main" id="{F2E44D42-AD75-48F3-68DE-1F7FA8952E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8927" y="0"/>
            <a:ext cx="6643273" cy="4697837"/>
          </a:xfrm>
          <a:prstGeom prst="rect">
            <a:avLst/>
          </a:prstGeom>
        </p:spPr>
      </p:pic>
    </p:spTree>
    <p:extLst>
      <p:ext uri="{BB962C8B-B14F-4D97-AF65-F5344CB8AC3E}">
        <p14:creationId xmlns:p14="http://schemas.microsoft.com/office/powerpoint/2010/main" val="2853498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A88B1-BE0E-EC62-E74B-6B566AB2543B}"/>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B3938C7D-62BB-C72D-5188-7872A89E44D5}"/>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FBB59B58-4056-6D66-760C-8E52AD2AFA3A}"/>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C340E260-6625-A7C3-9985-EB8DB2E5C9EB}"/>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3" name="ZoneTexte 12">
            <a:extLst>
              <a:ext uri="{FF2B5EF4-FFF2-40B4-BE49-F238E27FC236}">
                <a16:creationId xmlns:a16="http://schemas.microsoft.com/office/drawing/2014/main" id="{83AEBE18-234A-333E-A8B7-1C8D5638BADA}"/>
              </a:ext>
            </a:extLst>
          </p:cNvPr>
          <p:cNvSpPr txBox="1"/>
          <p:nvPr/>
        </p:nvSpPr>
        <p:spPr>
          <a:xfrm>
            <a:off x="243617" y="737076"/>
            <a:ext cx="8800265" cy="1661993"/>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rPr>
              <a:t>3. Baie de Bouéni</a:t>
            </a:r>
          </a:p>
          <a:p>
            <a:pPr marL="1440" algn="ctr">
              <a:spcBef>
                <a:spcPts val="400"/>
              </a:spcBef>
              <a:spcAft>
                <a:spcPts val="799"/>
              </a:spcAft>
              <a:buClr>
                <a:srgbClr val="000000"/>
              </a:buClr>
            </a:pPr>
            <a:r>
              <a:rPr lang="fr-FR" b="1" spc="-1" dirty="0">
                <a:solidFill>
                  <a:srgbClr val="000000"/>
                </a:solidFill>
                <a:latin typeface="Marianne"/>
                <a:ea typeface="DejaVu Sans"/>
              </a:rPr>
              <a:t>Délimitation</a:t>
            </a:r>
          </a:p>
          <a:p>
            <a:pPr marL="1440" algn="ctr">
              <a:spcBef>
                <a:spcPts val="400"/>
              </a:spcBef>
              <a:spcAft>
                <a:spcPts val="799"/>
              </a:spcAft>
              <a:buClr>
                <a:srgbClr val="000000"/>
              </a:buClr>
            </a:pPr>
            <a:endParaRPr lang="fr-FR" b="1" spc="-1" dirty="0">
              <a:solidFill>
                <a:srgbClr val="000000"/>
              </a:solidFill>
              <a:latin typeface="Marianne"/>
              <a:ea typeface="DejaVu Sans"/>
            </a:endParaRPr>
          </a:p>
          <a:p>
            <a:pPr marL="1440" algn="ctr">
              <a:spcBef>
                <a:spcPts val="400"/>
              </a:spcBef>
              <a:spcAft>
                <a:spcPts val="799"/>
              </a:spcAft>
              <a:buClr>
                <a:srgbClr val="000000"/>
              </a:buClr>
            </a:pPr>
            <a:r>
              <a:rPr lang="fr-FR" b="1" spc="-1" dirty="0">
                <a:solidFill>
                  <a:srgbClr val="000000"/>
                </a:solidFill>
                <a:latin typeface="Marianne"/>
                <a:ea typeface="DejaVu Sans"/>
              </a:rPr>
              <a:t>Délimitation validée ?  </a:t>
            </a:r>
          </a:p>
        </p:txBody>
      </p:sp>
      <p:sp>
        <p:nvSpPr>
          <p:cNvPr id="24" name="CustomShape 3">
            <a:extLst>
              <a:ext uri="{FF2B5EF4-FFF2-40B4-BE49-F238E27FC236}">
                <a16:creationId xmlns:a16="http://schemas.microsoft.com/office/drawing/2014/main" id="{6F48D461-6BBD-D8F7-5478-E1FF97E25A1A}"/>
              </a:ext>
            </a:extLst>
          </p:cNvPr>
          <p:cNvSpPr/>
          <p:nvPr/>
        </p:nvSpPr>
        <p:spPr>
          <a:xfrm>
            <a:off x="478183" y="1414983"/>
            <a:ext cx="8422200" cy="311224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p:txBody>
      </p:sp>
      <p:pic>
        <p:nvPicPr>
          <p:cNvPr id="8" name="Graphique 7" descr="Avis des clients avec un remplissage uni">
            <a:extLst>
              <a:ext uri="{FF2B5EF4-FFF2-40B4-BE49-F238E27FC236}">
                <a16:creationId xmlns:a16="http://schemas.microsoft.com/office/drawing/2014/main" id="{B83B0DA5-DB47-0BE7-5249-7A17677AF83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43600" y="2571750"/>
            <a:ext cx="1891365" cy="1891365"/>
          </a:xfrm>
          <a:prstGeom prst="rect">
            <a:avLst/>
          </a:prstGeom>
        </p:spPr>
      </p:pic>
    </p:spTree>
    <p:extLst>
      <p:ext uri="{BB962C8B-B14F-4D97-AF65-F5344CB8AC3E}">
        <p14:creationId xmlns:p14="http://schemas.microsoft.com/office/powerpoint/2010/main" val="1994235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B8E04-D805-8FC1-CAF6-55A86A6CE45A}"/>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1BAF6A94-B8CB-FA98-50C1-84204FE1CC5B}"/>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BD847080-12B2-4972-16B5-F92D70AE56E4}"/>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8C82B67E-D5A0-4A0E-3338-0D57E8922013}"/>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24" name="CustomShape 3">
            <a:extLst>
              <a:ext uri="{FF2B5EF4-FFF2-40B4-BE49-F238E27FC236}">
                <a16:creationId xmlns:a16="http://schemas.microsoft.com/office/drawing/2014/main" id="{AA090B31-738B-F21E-FC15-823797A347F3}"/>
              </a:ext>
            </a:extLst>
          </p:cNvPr>
          <p:cNvSpPr/>
          <p:nvPr/>
        </p:nvSpPr>
        <p:spPr>
          <a:xfrm>
            <a:off x="478183" y="1414983"/>
            <a:ext cx="8422200" cy="311224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p:txBody>
      </p:sp>
      <p:pic>
        <p:nvPicPr>
          <p:cNvPr id="3" name="Image 2" descr="Une image contenant texte, capture d’écran, carte&#10;&#10;Le contenu généré par l’IA peut être incorrect.">
            <a:extLst>
              <a:ext uri="{FF2B5EF4-FFF2-40B4-BE49-F238E27FC236}">
                <a16:creationId xmlns:a16="http://schemas.microsoft.com/office/drawing/2014/main" id="{4FAEDA9D-8A00-506B-2335-852EB1178FF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0363" y="23063"/>
            <a:ext cx="6643273" cy="4697837"/>
          </a:xfrm>
          <a:prstGeom prst="rect">
            <a:avLst/>
          </a:prstGeom>
        </p:spPr>
      </p:pic>
    </p:spTree>
    <p:extLst>
      <p:ext uri="{BB962C8B-B14F-4D97-AF65-F5344CB8AC3E}">
        <p14:creationId xmlns:p14="http://schemas.microsoft.com/office/powerpoint/2010/main" val="3461798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E83BA-ACBF-0205-0712-F3EB89DC130E}"/>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6EC37210-087E-0A2B-A172-89661FBE4028}"/>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8A49B644-19C3-B8AF-99F4-3DB08E507B18}"/>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7B6657B2-CD9B-AF44-046D-FAA11D393E36}"/>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24" name="CustomShape 3">
            <a:extLst>
              <a:ext uri="{FF2B5EF4-FFF2-40B4-BE49-F238E27FC236}">
                <a16:creationId xmlns:a16="http://schemas.microsoft.com/office/drawing/2014/main" id="{69E994A9-32BC-8B61-16C0-ABE3A130A46A}"/>
              </a:ext>
            </a:extLst>
          </p:cNvPr>
          <p:cNvSpPr/>
          <p:nvPr/>
        </p:nvSpPr>
        <p:spPr>
          <a:xfrm>
            <a:off x="478183" y="1414983"/>
            <a:ext cx="8422200" cy="311224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p:txBody>
      </p:sp>
      <p:pic>
        <p:nvPicPr>
          <p:cNvPr id="3" name="Image 2" descr="Une image contenant texte, capture d’écran, carte&#10;&#10;Le contenu généré par l’IA peut être incorrect.">
            <a:extLst>
              <a:ext uri="{FF2B5EF4-FFF2-40B4-BE49-F238E27FC236}">
                <a16:creationId xmlns:a16="http://schemas.microsoft.com/office/drawing/2014/main" id="{B4A96ABB-9933-9547-4576-AE952F99C9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0363" y="23063"/>
            <a:ext cx="6643273" cy="4697837"/>
          </a:xfrm>
          <a:prstGeom prst="rect">
            <a:avLst/>
          </a:prstGeom>
        </p:spPr>
      </p:pic>
      <p:pic>
        <p:nvPicPr>
          <p:cNvPr id="4" name="Image 3">
            <a:extLst>
              <a:ext uri="{FF2B5EF4-FFF2-40B4-BE49-F238E27FC236}">
                <a16:creationId xmlns:a16="http://schemas.microsoft.com/office/drawing/2014/main" id="{DD79E37A-7B92-6BC4-9681-72375E00B707}"/>
              </a:ext>
            </a:extLst>
          </p:cNvPr>
          <p:cNvPicPr>
            <a:picLocks noChangeAspect="1"/>
          </p:cNvPicPr>
          <p:nvPr/>
        </p:nvPicPr>
        <p:blipFill>
          <a:blip r:embed="rId3"/>
          <a:stretch>
            <a:fillRect/>
          </a:stretch>
        </p:blipFill>
        <p:spPr>
          <a:xfrm>
            <a:off x="1096520" y="0"/>
            <a:ext cx="6950960" cy="4925472"/>
          </a:xfrm>
          <a:prstGeom prst="rect">
            <a:avLst/>
          </a:prstGeom>
        </p:spPr>
      </p:pic>
      <p:pic>
        <p:nvPicPr>
          <p:cNvPr id="5" name="Image 4">
            <a:extLst>
              <a:ext uri="{FF2B5EF4-FFF2-40B4-BE49-F238E27FC236}">
                <a16:creationId xmlns:a16="http://schemas.microsoft.com/office/drawing/2014/main" id="{5FB9187F-0D6B-B89E-3985-E6A9A34EF7B9}"/>
              </a:ext>
            </a:extLst>
          </p:cNvPr>
          <p:cNvPicPr>
            <a:picLocks noChangeAspect="1"/>
          </p:cNvPicPr>
          <p:nvPr/>
        </p:nvPicPr>
        <p:blipFill>
          <a:blip r:embed="rId4"/>
          <a:stretch>
            <a:fillRect/>
          </a:stretch>
        </p:blipFill>
        <p:spPr>
          <a:xfrm>
            <a:off x="951511" y="0"/>
            <a:ext cx="7095969" cy="5040495"/>
          </a:xfrm>
          <a:prstGeom prst="rect">
            <a:avLst/>
          </a:prstGeom>
        </p:spPr>
      </p:pic>
    </p:spTree>
    <p:extLst>
      <p:ext uri="{BB962C8B-B14F-4D97-AF65-F5344CB8AC3E}">
        <p14:creationId xmlns:p14="http://schemas.microsoft.com/office/powerpoint/2010/main" val="17457263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5F3DE-0109-3EBE-A62E-935515B1E434}"/>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84954BA7-DC38-9FF2-D94E-5686B3814DAF}"/>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F1FC73FD-5FA3-92E2-97E3-56791E6E99C4}"/>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7C960287-20FA-668E-430B-A6C6D9DE5049}"/>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24" name="CustomShape 3">
            <a:extLst>
              <a:ext uri="{FF2B5EF4-FFF2-40B4-BE49-F238E27FC236}">
                <a16:creationId xmlns:a16="http://schemas.microsoft.com/office/drawing/2014/main" id="{C91F03F4-31E9-6A58-71C7-F978D81B2465}"/>
              </a:ext>
            </a:extLst>
          </p:cNvPr>
          <p:cNvSpPr/>
          <p:nvPr/>
        </p:nvSpPr>
        <p:spPr>
          <a:xfrm>
            <a:off x="478183" y="1414983"/>
            <a:ext cx="8422200" cy="311224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p:txBody>
      </p:sp>
      <p:pic>
        <p:nvPicPr>
          <p:cNvPr id="3" name="Image 2" descr="Une image contenant texte, capture d’écran, carte&#10;&#10;Le contenu généré par l’IA peut être incorrect.">
            <a:extLst>
              <a:ext uri="{FF2B5EF4-FFF2-40B4-BE49-F238E27FC236}">
                <a16:creationId xmlns:a16="http://schemas.microsoft.com/office/drawing/2014/main" id="{288A2DEA-E96E-B0FE-2A3C-B3F2808472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0363" y="23063"/>
            <a:ext cx="6643273" cy="4697837"/>
          </a:xfrm>
          <a:prstGeom prst="rect">
            <a:avLst/>
          </a:prstGeom>
        </p:spPr>
      </p:pic>
      <p:pic>
        <p:nvPicPr>
          <p:cNvPr id="4" name="Image 3">
            <a:extLst>
              <a:ext uri="{FF2B5EF4-FFF2-40B4-BE49-F238E27FC236}">
                <a16:creationId xmlns:a16="http://schemas.microsoft.com/office/drawing/2014/main" id="{A46E1EE7-3A0E-5AA2-0AAE-670803B1BDBA}"/>
              </a:ext>
            </a:extLst>
          </p:cNvPr>
          <p:cNvPicPr>
            <a:picLocks noChangeAspect="1"/>
          </p:cNvPicPr>
          <p:nvPr/>
        </p:nvPicPr>
        <p:blipFill>
          <a:blip r:embed="rId3"/>
          <a:stretch>
            <a:fillRect/>
          </a:stretch>
        </p:blipFill>
        <p:spPr>
          <a:xfrm>
            <a:off x="1096520" y="0"/>
            <a:ext cx="6950960" cy="4925472"/>
          </a:xfrm>
          <a:prstGeom prst="rect">
            <a:avLst/>
          </a:prstGeom>
        </p:spPr>
      </p:pic>
    </p:spTree>
    <p:extLst>
      <p:ext uri="{BB962C8B-B14F-4D97-AF65-F5344CB8AC3E}">
        <p14:creationId xmlns:p14="http://schemas.microsoft.com/office/powerpoint/2010/main" val="2289342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893B5-3075-9C64-4293-07D197818FEC}"/>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FE82AAFE-0D24-B786-A82A-4997B59B6F91}"/>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B1EA4E6E-DB5F-CB69-B48B-F4F8E45AFF0D}"/>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F2E80EE3-70E1-77D0-5D28-EA4D95516689}"/>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24" name="CustomShape 3">
            <a:extLst>
              <a:ext uri="{FF2B5EF4-FFF2-40B4-BE49-F238E27FC236}">
                <a16:creationId xmlns:a16="http://schemas.microsoft.com/office/drawing/2014/main" id="{20453923-E2F1-7E0E-5ED5-CD485E78DD3B}"/>
              </a:ext>
            </a:extLst>
          </p:cNvPr>
          <p:cNvSpPr/>
          <p:nvPr/>
        </p:nvSpPr>
        <p:spPr>
          <a:xfrm>
            <a:off x="478183" y="1414983"/>
            <a:ext cx="8422200" cy="311224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p:txBody>
      </p:sp>
      <p:pic>
        <p:nvPicPr>
          <p:cNvPr id="5" name="Image 4">
            <a:extLst>
              <a:ext uri="{FF2B5EF4-FFF2-40B4-BE49-F238E27FC236}">
                <a16:creationId xmlns:a16="http://schemas.microsoft.com/office/drawing/2014/main" id="{76FE660B-0894-7AAB-D309-4DA79E29151B}"/>
              </a:ext>
            </a:extLst>
          </p:cNvPr>
          <p:cNvPicPr>
            <a:picLocks noChangeAspect="1"/>
          </p:cNvPicPr>
          <p:nvPr/>
        </p:nvPicPr>
        <p:blipFill>
          <a:blip r:embed="rId2"/>
          <a:stretch>
            <a:fillRect/>
          </a:stretch>
        </p:blipFill>
        <p:spPr>
          <a:xfrm>
            <a:off x="1158206" y="-31029"/>
            <a:ext cx="6643273" cy="4686483"/>
          </a:xfrm>
          <a:prstGeom prst="rect">
            <a:avLst/>
          </a:prstGeom>
        </p:spPr>
      </p:pic>
    </p:spTree>
    <p:extLst>
      <p:ext uri="{BB962C8B-B14F-4D97-AF65-F5344CB8AC3E}">
        <p14:creationId xmlns:p14="http://schemas.microsoft.com/office/powerpoint/2010/main" val="4261056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CustomShape 7"/>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13C85E4B-7BB3-4ECA-9569-89071EA8B009}"/>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1" name="ZoneTexte 10">
            <a:extLst>
              <a:ext uri="{FF2B5EF4-FFF2-40B4-BE49-F238E27FC236}">
                <a16:creationId xmlns:a16="http://schemas.microsoft.com/office/drawing/2014/main" id="{6FCD9E84-FCEB-4B48-AA2A-0CA9C26D2D18}"/>
              </a:ext>
            </a:extLst>
          </p:cNvPr>
          <p:cNvSpPr txBox="1"/>
          <p:nvPr/>
        </p:nvSpPr>
        <p:spPr>
          <a:xfrm>
            <a:off x="243618" y="737076"/>
            <a:ext cx="8846986" cy="1231106"/>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ea typeface="DejaVu Sans"/>
              </a:rPr>
              <a:t>3. Baie de Bouéni</a:t>
            </a:r>
          </a:p>
          <a:p>
            <a:pPr marL="1440" algn="ctr">
              <a:spcBef>
                <a:spcPts val="400"/>
              </a:spcBef>
              <a:spcAft>
                <a:spcPts val="799"/>
              </a:spcAft>
              <a:buClr>
                <a:srgbClr val="000000"/>
              </a:buClr>
            </a:pPr>
            <a:r>
              <a:rPr lang="fr-FR" b="1" spc="-1" dirty="0">
                <a:solidFill>
                  <a:srgbClr val="000000"/>
                </a:solidFill>
                <a:latin typeface="Marianne"/>
                <a:ea typeface="DejaVu Sans"/>
              </a:rPr>
              <a:t>Critères sélectionnés </a:t>
            </a:r>
          </a:p>
          <a:p>
            <a:pPr marL="1440" algn="ctr">
              <a:spcBef>
                <a:spcPts val="400"/>
              </a:spcBef>
              <a:spcAft>
                <a:spcPts val="799"/>
              </a:spcAft>
              <a:buClr>
                <a:srgbClr val="000000"/>
              </a:buClr>
            </a:pPr>
            <a:endParaRPr lang="fr-FR" b="1" spc="-1" dirty="0">
              <a:solidFill>
                <a:srgbClr val="000000"/>
              </a:solidFill>
              <a:latin typeface="Marianne"/>
              <a:ea typeface="DejaVu Sans"/>
            </a:endParaRPr>
          </a:p>
        </p:txBody>
      </p:sp>
      <p:sp>
        <p:nvSpPr>
          <p:cNvPr id="13" name="CustomShape 3">
            <a:extLst>
              <a:ext uri="{FF2B5EF4-FFF2-40B4-BE49-F238E27FC236}">
                <a16:creationId xmlns:a16="http://schemas.microsoft.com/office/drawing/2014/main" id="{4167B5E1-4191-4842-8EBE-9742AB5C7B0C}"/>
              </a:ext>
            </a:extLst>
          </p:cNvPr>
          <p:cNvSpPr/>
          <p:nvPr/>
        </p:nvSpPr>
        <p:spPr>
          <a:xfrm>
            <a:off x="478182" y="1414984"/>
            <a:ext cx="8422200" cy="31800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sp>
        <p:nvSpPr>
          <p:cNvPr id="14" name="CustomShape 3">
            <a:extLst>
              <a:ext uri="{FF2B5EF4-FFF2-40B4-BE49-F238E27FC236}">
                <a16:creationId xmlns:a16="http://schemas.microsoft.com/office/drawing/2014/main" id="{CC6D96AC-CB26-431E-9D78-8EF3871BDCAA}"/>
              </a:ext>
            </a:extLst>
          </p:cNvPr>
          <p:cNvSpPr/>
          <p:nvPr/>
        </p:nvSpPr>
        <p:spPr>
          <a:xfrm>
            <a:off x="478183" y="1488403"/>
            <a:ext cx="8422200" cy="30388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graphicFrame>
        <p:nvGraphicFramePr>
          <p:cNvPr id="2" name="Tableau 1">
            <a:extLst>
              <a:ext uri="{FF2B5EF4-FFF2-40B4-BE49-F238E27FC236}">
                <a16:creationId xmlns:a16="http://schemas.microsoft.com/office/drawing/2014/main" id="{3D18230F-435C-4D47-5A1E-1DF4AAD50773}"/>
              </a:ext>
            </a:extLst>
          </p:cNvPr>
          <p:cNvGraphicFramePr>
            <a:graphicFrameLocks noGrp="1"/>
          </p:cNvGraphicFramePr>
          <p:nvPr>
            <p:extLst>
              <p:ext uri="{D42A27DB-BD31-4B8C-83A1-F6EECF244321}">
                <p14:modId xmlns:p14="http://schemas.microsoft.com/office/powerpoint/2010/main" val="1055751146"/>
              </p:ext>
            </p:extLst>
          </p:nvPr>
        </p:nvGraphicFramePr>
        <p:xfrm>
          <a:off x="0" y="1691656"/>
          <a:ext cx="9090612" cy="2595880"/>
        </p:xfrm>
        <a:graphic>
          <a:graphicData uri="http://schemas.openxmlformats.org/drawingml/2006/table">
            <a:tbl>
              <a:tblPr firstRow="1" bandRow="1">
                <a:tableStyleId>{5C22544A-7EE6-4342-B048-85BDC9FD1C3A}</a:tableStyleId>
              </a:tblPr>
              <a:tblGrid>
                <a:gridCol w="1010068">
                  <a:extLst>
                    <a:ext uri="{9D8B030D-6E8A-4147-A177-3AD203B41FA5}">
                      <a16:colId xmlns:a16="http://schemas.microsoft.com/office/drawing/2014/main" val="3464145485"/>
                    </a:ext>
                  </a:extLst>
                </a:gridCol>
                <a:gridCol w="1010068">
                  <a:extLst>
                    <a:ext uri="{9D8B030D-6E8A-4147-A177-3AD203B41FA5}">
                      <a16:colId xmlns:a16="http://schemas.microsoft.com/office/drawing/2014/main" val="3340211698"/>
                    </a:ext>
                  </a:extLst>
                </a:gridCol>
                <a:gridCol w="1010068">
                  <a:extLst>
                    <a:ext uri="{9D8B030D-6E8A-4147-A177-3AD203B41FA5}">
                      <a16:colId xmlns:a16="http://schemas.microsoft.com/office/drawing/2014/main" val="2246529484"/>
                    </a:ext>
                  </a:extLst>
                </a:gridCol>
                <a:gridCol w="1010068">
                  <a:extLst>
                    <a:ext uri="{9D8B030D-6E8A-4147-A177-3AD203B41FA5}">
                      <a16:colId xmlns:a16="http://schemas.microsoft.com/office/drawing/2014/main" val="1659420644"/>
                    </a:ext>
                  </a:extLst>
                </a:gridCol>
                <a:gridCol w="1010068">
                  <a:extLst>
                    <a:ext uri="{9D8B030D-6E8A-4147-A177-3AD203B41FA5}">
                      <a16:colId xmlns:a16="http://schemas.microsoft.com/office/drawing/2014/main" val="1763753518"/>
                    </a:ext>
                  </a:extLst>
                </a:gridCol>
                <a:gridCol w="1010068">
                  <a:extLst>
                    <a:ext uri="{9D8B030D-6E8A-4147-A177-3AD203B41FA5}">
                      <a16:colId xmlns:a16="http://schemas.microsoft.com/office/drawing/2014/main" val="3030437153"/>
                    </a:ext>
                  </a:extLst>
                </a:gridCol>
                <a:gridCol w="1010068">
                  <a:extLst>
                    <a:ext uri="{9D8B030D-6E8A-4147-A177-3AD203B41FA5}">
                      <a16:colId xmlns:a16="http://schemas.microsoft.com/office/drawing/2014/main" val="2478120962"/>
                    </a:ext>
                  </a:extLst>
                </a:gridCol>
                <a:gridCol w="1010068">
                  <a:extLst>
                    <a:ext uri="{9D8B030D-6E8A-4147-A177-3AD203B41FA5}">
                      <a16:colId xmlns:a16="http://schemas.microsoft.com/office/drawing/2014/main" val="895405220"/>
                    </a:ext>
                  </a:extLst>
                </a:gridCol>
                <a:gridCol w="1010068">
                  <a:extLst>
                    <a:ext uri="{9D8B030D-6E8A-4147-A177-3AD203B41FA5}">
                      <a16:colId xmlns:a16="http://schemas.microsoft.com/office/drawing/2014/main" val="917950751"/>
                    </a:ext>
                  </a:extLst>
                </a:gridCol>
              </a:tblGrid>
              <a:tr h="370840">
                <a:tc>
                  <a:txBody>
                    <a:bodyPr/>
                    <a:lstStyle/>
                    <a:p>
                      <a:r>
                        <a:rPr lang="fr-FR" sz="1600" dirty="0"/>
                        <a:t>Critère 1</a:t>
                      </a:r>
                    </a:p>
                  </a:txBody>
                  <a:tcPr/>
                </a:tc>
                <a:tc>
                  <a:txBody>
                    <a:bodyPr/>
                    <a:lstStyle/>
                    <a:p>
                      <a:r>
                        <a:rPr lang="fr-FR" sz="1600" dirty="0"/>
                        <a:t>Critère 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9</a:t>
                      </a:r>
                    </a:p>
                  </a:txBody>
                  <a:tcPr/>
                </a:tc>
                <a:extLst>
                  <a:ext uri="{0D108BD9-81ED-4DB2-BD59-A6C34878D82A}">
                    <a16:rowId xmlns:a16="http://schemas.microsoft.com/office/drawing/2014/main" val="3225912375"/>
                  </a:ext>
                </a:extLst>
              </a:tr>
              <a:tr h="370840">
                <a:tc>
                  <a:txBody>
                    <a:bodyPr/>
                    <a:lstStyle/>
                    <a:p>
                      <a:r>
                        <a:rPr lang="fr-FR" sz="1400" b="0" i="0" kern="1200" dirty="0">
                          <a:solidFill>
                            <a:schemeClr val="dk1"/>
                          </a:solidFill>
                          <a:effectLst/>
                          <a:latin typeface="+mn-lt"/>
                          <a:ea typeface="+mn-ea"/>
                          <a:cs typeface="+mn-cs"/>
                        </a:rPr>
                        <a:t>Types de zones humides naturels ou quasi naturels représentatifs, rares ou uniques</a:t>
                      </a:r>
                      <a:endParaRPr lang="fr-FR" sz="1200" dirty="0"/>
                    </a:p>
                  </a:txBody>
                  <a:tcPr/>
                </a:tc>
                <a:tc>
                  <a:txBody>
                    <a:bodyPr/>
                    <a:lstStyle/>
                    <a:p>
                      <a:r>
                        <a:rPr lang="fr-FR" sz="1400" b="0" i="0" kern="1200" dirty="0">
                          <a:solidFill>
                            <a:schemeClr val="dk1"/>
                          </a:solidFill>
                          <a:effectLst/>
                          <a:latin typeface="+mn-lt"/>
                          <a:ea typeface="+mn-ea"/>
                          <a:cs typeface="+mn-cs"/>
                        </a:rPr>
                        <a:t>Espèces rares et communautés écologiques menacées</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Diversité biologique</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Habitat pour un stade critique du cycle et de vie ou lors de conditions difficiles</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&gt; 20'000 oiseaux d'eau</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&gt;1% de la population d'oiseaux d'eau</a:t>
                      </a:r>
                      <a:endParaRPr lang="fr-FR"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Espèces de poisson significatives ou représentatives</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Frayères pour les poissons, </a:t>
                      </a:r>
                      <a:r>
                        <a:rPr lang="fr-FR" sz="1400" b="0" i="0" kern="1200" dirty="0" err="1">
                          <a:solidFill>
                            <a:schemeClr val="dk1"/>
                          </a:solidFill>
                          <a:effectLst/>
                          <a:latin typeface="+mn-lt"/>
                          <a:ea typeface="+mn-ea"/>
                          <a:cs typeface="+mn-cs"/>
                        </a:rPr>
                        <a:t>etc</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&gt;1% de la population non-aviaire</a:t>
                      </a:r>
                      <a:endParaRPr lang="fr-FR" sz="1400" dirty="0"/>
                    </a:p>
                  </a:txBody>
                  <a:tcPr/>
                </a:tc>
                <a:extLst>
                  <a:ext uri="{0D108BD9-81ED-4DB2-BD59-A6C34878D82A}">
                    <a16:rowId xmlns:a16="http://schemas.microsoft.com/office/drawing/2014/main" val="284772863"/>
                  </a:ext>
                </a:extLst>
              </a:tr>
            </a:tbl>
          </a:graphicData>
        </a:graphic>
      </p:graphicFrame>
    </p:spTree>
    <p:extLst>
      <p:ext uri="{BB962C8B-B14F-4D97-AF65-F5344CB8AC3E}">
        <p14:creationId xmlns:p14="http://schemas.microsoft.com/office/powerpoint/2010/main" val="1276787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F956C-15ED-E9AC-0DDA-1038272E176A}"/>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45D90615-1187-26CF-509B-127F7E699040}"/>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8474D2D0-8576-0CEC-0853-F5A871D77DB2}"/>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1A64F0C8-4646-9851-5CE7-74C77577B232}"/>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1" name="ZoneTexte 10">
            <a:extLst>
              <a:ext uri="{FF2B5EF4-FFF2-40B4-BE49-F238E27FC236}">
                <a16:creationId xmlns:a16="http://schemas.microsoft.com/office/drawing/2014/main" id="{72292506-E190-2E07-28A6-E7C5C4A644B6}"/>
              </a:ext>
            </a:extLst>
          </p:cNvPr>
          <p:cNvSpPr txBox="1"/>
          <p:nvPr/>
        </p:nvSpPr>
        <p:spPr>
          <a:xfrm>
            <a:off x="243618" y="737076"/>
            <a:ext cx="8846986" cy="1231106"/>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rPr>
              <a:t>3. Baie de Bouéni</a:t>
            </a:r>
          </a:p>
          <a:p>
            <a:pPr marL="1440" algn="ctr">
              <a:spcBef>
                <a:spcPts val="400"/>
              </a:spcBef>
              <a:spcAft>
                <a:spcPts val="799"/>
              </a:spcAft>
              <a:buClr>
                <a:srgbClr val="000000"/>
              </a:buClr>
            </a:pPr>
            <a:r>
              <a:rPr lang="fr-FR" b="1" spc="-1" dirty="0">
                <a:solidFill>
                  <a:srgbClr val="000000"/>
                </a:solidFill>
                <a:latin typeface="Marianne"/>
                <a:ea typeface="DejaVu Sans"/>
              </a:rPr>
              <a:t>Critères sélectionnés </a:t>
            </a:r>
          </a:p>
          <a:p>
            <a:pPr marL="1440" algn="ctr">
              <a:spcBef>
                <a:spcPts val="400"/>
              </a:spcBef>
              <a:spcAft>
                <a:spcPts val="799"/>
              </a:spcAft>
              <a:buClr>
                <a:srgbClr val="000000"/>
              </a:buClr>
            </a:pPr>
            <a:endParaRPr lang="fr-FR" b="1" spc="-1" dirty="0">
              <a:solidFill>
                <a:srgbClr val="000000"/>
              </a:solidFill>
              <a:latin typeface="Marianne"/>
              <a:ea typeface="DejaVu Sans"/>
            </a:endParaRPr>
          </a:p>
        </p:txBody>
      </p:sp>
      <p:sp>
        <p:nvSpPr>
          <p:cNvPr id="13" name="CustomShape 3">
            <a:extLst>
              <a:ext uri="{FF2B5EF4-FFF2-40B4-BE49-F238E27FC236}">
                <a16:creationId xmlns:a16="http://schemas.microsoft.com/office/drawing/2014/main" id="{8459A1FC-B6F0-EDF1-7753-B9FEA1908FB5}"/>
              </a:ext>
            </a:extLst>
          </p:cNvPr>
          <p:cNvSpPr/>
          <p:nvPr/>
        </p:nvSpPr>
        <p:spPr>
          <a:xfrm>
            <a:off x="478182" y="1414984"/>
            <a:ext cx="8422200" cy="31800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sp>
        <p:nvSpPr>
          <p:cNvPr id="14" name="CustomShape 3">
            <a:extLst>
              <a:ext uri="{FF2B5EF4-FFF2-40B4-BE49-F238E27FC236}">
                <a16:creationId xmlns:a16="http://schemas.microsoft.com/office/drawing/2014/main" id="{1B46E2F8-C07B-5068-99D9-010B5C39BB61}"/>
              </a:ext>
            </a:extLst>
          </p:cNvPr>
          <p:cNvSpPr/>
          <p:nvPr/>
        </p:nvSpPr>
        <p:spPr>
          <a:xfrm>
            <a:off x="478183" y="1488403"/>
            <a:ext cx="8422200" cy="30388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graphicFrame>
        <p:nvGraphicFramePr>
          <p:cNvPr id="2" name="Tableau 1">
            <a:extLst>
              <a:ext uri="{FF2B5EF4-FFF2-40B4-BE49-F238E27FC236}">
                <a16:creationId xmlns:a16="http://schemas.microsoft.com/office/drawing/2014/main" id="{9EE5C2E2-C7FF-3D54-E259-44671DA90C37}"/>
              </a:ext>
            </a:extLst>
          </p:cNvPr>
          <p:cNvGraphicFramePr>
            <a:graphicFrameLocks noGrp="1"/>
          </p:cNvGraphicFramePr>
          <p:nvPr>
            <p:extLst>
              <p:ext uri="{D42A27DB-BD31-4B8C-83A1-F6EECF244321}">
                <p14:modId xmlns:p14="http://schemas.microsoft.com/office/powerpoint/2010/main" val="3115488332"/>
              </p:ext>
            </p:extLst>
          </p:nvPr>
        </p:nvGraphicFramePr>
        <p:xfrm>
          <a:off x="0" y="1691656"/>
          <a:ext cx="9090612" cy="2595880"/>
        </p:xfrm>
        <a:graphic>
          <a:graphicData uri="http://schemas.openxmlformats.org/drawingml/2006/table">
            <a:tbl>
              <a:tblPr firstRow="1" bandRow="1">
                <a:tableStyleId>{5C22544A-7EE6-4342-B048-85BDC9FD1C3A}</a:tableStyleId>
              </a:tblPr>
              <a:tblGrid>
                <a:gridCol w="1010068">
                  <a:extLst>
                    <a:ext uri="{9D8B030D-6E8A-4147-A177-3AD203B41FA5}">
                      <a16:colId xmlns:a16="http://schemas.microsoft.com/office/drawing/2014/main" val="3464145485"/>
                    </a:ext>
                  </a:extLst>
                </a:gridCol>
                <a:gridCol w="1010068">
                  <a:extLst>
                    <a:ext uri="{9D8B030D-6E8A-4147-A177-3AD203B41FA5}">
                      <a16:colId xmlns:a16="http://schemas.microsoft.com/office/drawing/2014/main" val="3340211698"/>
                    </a:ext>
                  </a:extLst>
                </a:gridCol>
                <a:gridCol w="1010068">
                  <a:extLst>
                    <a:ext uri="{9D8B030D-6E8A-4147-A177-3AD203B41FA5}">
                      <a16:colId xmlns:a16="http://schemas.microsoft.com/office/drawing/2014/main" val="2246529484"/>
                    </a:ext>
                  </a:extLst>
                </a:gridCol>
                <a:gridCol w="1010068">
                  <a:extLst>
                    <a:ext uri="{9D8B030D-6E8A-4147-A177-3AD203B41FA5}">
                      <a16:colId xmlns:a16="http://schemas.microsoft.com/office/drawing/2014/main" val="1659420644"/>
                    </a:ext>
                  </a:extLst>
                </a:gridCol>
                <a:gridCol w="1010068">
                  <a:extLst>
                    <a:ext uri="{9D8B030D-6E8A-4147-A177-3AD203B41FA5}">
                      <a16:colId xmlns:a16="http://schemas.microsoft.com/office/drawing/2014/main" val="1763753518"/>
                    </a:ext>
                  </a:extLst>
                </a:gridCol>
                <a:gridCol w="1010068">
                  <a:extLst>
                    <a:ext uri="{9D8B030D-6E8A-4147-A177-3AD203B41FA5}">
                      <a16:colId xmlns:a16="http://schemas.microsoft.com/office/drawing/2014/main" val="3030437153"/>
                    </a:ext>
                  </a:extLst>
                </a:gridCol>
                <a:gridCol w="1010068">
                  <a:extLst>
                    <a:ext uri="{9D8B030D-6E8A-4147-A177-3AD203B41FA5}">
                      <a16:colId xmlns:a16="http://schemas.microsoft.com/office/drawing/2014/main" val="2478120962"/>
                    </a:ext>
                  </a:extLst>
                </a:gridCol>
                <a:gridCol w="1010068">
                  <a:extLst>
                    <a:ext uri="{9D8B030D-6E8A-4147-A177-3AD203B41FA5}">
                      <a16:colId xmlns:a16="http://schemas.microsoft.com/office/drawing/2014/main" val="895405220"/>
                    </a:ext>
                  </a:extLst>
                </a:gridCol>
                <a:gridCol w="1010068">
                  <a:extLst>
                    <a:ext uri="{9D8B030D-6E8A-4147-A177-3AD203B41FA5}">
                      <a16:colId xmlns:a16="http://schemas.microsoft.com/office/drawing/2014/main" val="917950751"/>
                    </a:ext>
                  </a:extLst>
                </a:gridCol>
              </a:tblGrid>
              <a:tr h="370840">
                <a:tc>
                  <a:txBody>
                    <a:bodyPr/>
                    <a:lstStyle/>
                    <a:p>
                      <a:r>
                        <a:rPr lang="fr-FR" sz="1600" dirty="0"/>
                        <a:t>Critère 1</a:t>
                      </a:r>
                    </a:p>
                  </a:txBody>
                  <a:tcPr/>
                </a:tc>
                <a:tc>
                  <a:txBody>
                    <a:bodyPr/>
                    <a:lstStyle/>
                    <a:p>
                      <a:r>
                        <a:rPr lang="fr-FR" sz="1600" dirty="0"/>
                        <a:t>Critère 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5</a:t>
                      </a:r>
                    </a:p>
                  </a:txBody>
                  <a:tcPr>
                    <a:solidFill>
                      <a:schemeClr val="tx1">
                        <a:lumMod val="50000"/>
                        <a:lumOff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7</a:t>
                      </a:r>
                    </a:p>
                  </a:txBody>
                  <a:tcPr>
                    <a:solidFill>
                      <a:schemeClr val="tx1">
                        <a:lumMod val="50000"/>
                        <a:lumOff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8</a:t>
                      </a:r>
                    </a:p>
                  </a:txBody>
                  <a:tcPr>
                    <a:solidFill>
                      <a:schemeClr val="tx1">
                        <a:lumMod val="50000"/>
                        <a:lumOff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9</a:t>
                      </a:r>
                    </a:p>
                  </a:txBody>
                  <a:tcPr>
                    <a:solidFill>
                      <a:schemeClr val="tx1">
                        <a:lumMod val="50000"/>
                        <a:lumOff val="50000"/>
                      </a:schemeClr>
                    </a:solidFill>
                  </a:tcPr>
                </a:tc>
                <a:extLst>
                  <a:ext uri="{0D108BD9-81ED-4DB2-BD59-A6C34878D82A}">
                    <a16:rowId xmlns:a16="http://schemas.microsoft.com/office/drawing/2014/main" val="3225912375"/>
                  </a:ext>
                </a:extLst>
              </a:tr>
              <a:tr h="370840">
                <a:tc>
                  <a:txBody>
                    <a:bodyPr/>
                    <a:lstStyle/>
                    <a:p>
                      <a:r>
                        <a:rPr lang="fr-FR" sz="1400" b="0" i="0" kern="1200" dirty="0">
                          <a:solidFill>
                            <a:schemeClr val="dk1"/>
                          </a:solidFill>
                          <a:effectLst/>
                          <a:latin typeface="+mn-lt"/>
                          <a:ea typeface="+mn-ea"/>
                          <a:cs typeface="+mn-cs"/>
                        </a:rPr>
                        <a:t>Types de zones humides naturels ou quasi naturels représentatifs, rares ou uniques</a:t>
                      </a:r>
                      <a:endParaRPr lang="fr-FR" sz="1200" dirty="0"/>
                    </a:p>
                  </a:txBody>
                  <a:tcPr/>
                </a:tc>
                <a:tc>
                  <a:txBody>
                    <a:bodyPr/>
                    <a:lstStyle/>
                    <a:p>
                      <a:r>
                        <a:rPr lang="fr-FR" sz="1400" b="0" i="0" kern="1200" dirty="0">
                          <a:solidFill>
                            <a:schemeClr val="dk1"/>
                          </a:solidFill>
                          <a:effectLst/>
                          <a:latin typeface="+mn-lt"/>
                          <a:ea typeface="+mn-ea"/>
                          <a:cs typeface="+mn-cs"/>
                        </a:rPr>
                        <a:t>Espèces rares et communautés écologiques menacées</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Diversité biologique</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Habitat pour un stade critique du cycle et de vie ou lors de conditions difficiles</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&gt; 20'000 oiseaux d'eau</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&gt;1% de la population d'oiseaux d'eau</a:t>
                      </a:r>
                      <a:endParaRPr lang="fr-FR"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Espèces de poisson significatives ou représentatives</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Frayères pour les poissons, </a:t>
                      </a:r>
                      <a:r>
                        <a:rPr lang="fr-FR" sz="1400" b="0" i="0" kern="1200" dirty="0" err="1">
                          <a:solidFill>
                            <a:schemeClr val="dk1"/>
                          </a:solidFill>
                          <a:effectLst/>
                          <a:latin typeface="+mn-lt"/>
                          <a:ea typeface="+mn-ea"/>
                          <a:cs typeface="+mn-cs"/>
                        </a:rPr>
                        <a:t>etc</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&gt;1% de la population non-aviaire</a:t>
                      </a:r>
                      <a:endParaRPr lang="fr-FR" sz="1400" dirty="0"/>
                    </a:p>
                  </a:txBody>
                  <a:tcPr/>
                </a:tc>
                <a:extLst>
                  <a:ext uri="{0D108BD9-81ED-4DB2-BD59-A6C34878D82A}">
                    <a16:rowId xmlns:a16="http://schemas.microsoft.com/office/drawing/2014/main" val="284772863"/>
                  </a:ext>
                </a:extLst>
              </a:tr>
            </a:tbl>
          </a:graphicData>
        </a:graphic>
      </p:graphicFrame>
    </p:spTree>
    <p:extLst>
      <p:ext uri="{BB962C8B-B14F-4D97-AF65-F5344CB8AC3E}">
        <p14:creationId xmlns:p14="http://schemas.microsoft.com/office/powerpoint/2010/main" val="35138909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B85DC-FF05-0C90-9666-BCFE760D35F7}"/>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6F2569E4-F405-F541-6A24-A5E2157992E4}"/>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1F458E38-9E35-C86F-18BF-A3C84C8A5E2E}"/>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E41A8FE7-27C4-C8A2-DA06-068C5F2CB5D3}"/>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1" name="ZoneTexte 10">
            <a:extLst>
              <a:ext uri="{FF2B5EF4-FFF2-40B4-BE49-F238E27FC236}">
                <a16:creationId xmlns:a16="http://schemas.microsoft.com/office/drawing/2014/main" id="{E93637BA-925D-B14F-8ACA-090B37124A89}"/>
              </a:ext>
            </a:extLst>
          </p:cNvPr>
          <p:cNvSpPr txBox="1"/>
          <p:nvPr/>
        </p:nvSpPr>
        <p:spPr>
          <a:xfrm>
            <a:off x="243618" y="737076"/>
            <a:ext cx="8846986" cy="1231106"/>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rPr>
              <a:t>3. Baie de Bouéni</a:t>
            </a:r>
          </a:p>
          <a:p>
            <a:pPr marL="1440" algn="ctr">
              <a:spcBef>
                <a:spcPts val="400"/>
              </a:spcBef>
              <a:spcAft>
                <a:spcPts val="799"/>
              </a:spcAft>
              <a:buClr>
                <a:srgbClr val="000000"/>
              </a:buClr>
            </a:pPr>
            <a:r>
              <a:rPr lang="fr-FR" b="1" spc="-1" dirty="0">
                <a:solidFill>
                  <a:srgbClr val="000000"/>
                </a:solidFill>
                <a:latin typeface="Marianne"/>
                <a:ea typeface="DejaVu Sans"/>
              </a:rPr>
              <a:t>Critères sélectionnés </a:t>
            </a:r>
          </a:p>
          <a:p>
            <a:pPr marL="1440" algn="ctr">
              <a:spcBef>
                <a:spcPts val="400"/>
              </a:spcBef>
              <a:spcAft>
                <a:spcPts val="799"/>
              </a:spcAft>
              <a:buClr>
                <a:srgbClr val="000000"/>
              </a:buClr>
            </a:pPr>
            <a:endParaRPr lang="fr-FR" b="1" spc="-1" dirty="0">
              <a:solidFill>
                <a:srgbClr val="000000"/>
              </a:solidFill>
              <a:latin typeface="Marianne"/>
              <a:ea typeface="DejaVu Sans"/>
            </a:endParaRPr>
          </a:p>
        </p:txBody>
      </p:sp>
      <p:sp>
        <p:nvSpPr>
          <p:cNvPr id="13" name="CustomShape 3">
            <a:extLst>
              <a:ext uri="{FF2B5EF4-FFF2-40B4-BE49-F238E27FC236}">
                <a16:creationId xmlns:a16="http://schemas.microsoft.com/office/drawing/2014/main" id="{29995F53-46D0-F0A1-C63C-2124F9EAC242}"/>
              </a:ext>
            </a:extLst>
          </p:cNvPr>
          <p:cNvSpPr/>
          <p:nvPr/>
        </p:nvSpPr>
        <p:spPr>
          <a:xfrm>
            <a:off x="478182" y="1414984"/>
            <a:ext cx="8422200" cy="31800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sp>
        <p:nvSpPr>
          <p:cNvPr id="14" name="CustomShape 3">
            <a:extLst>
              <a:ext uri="{FF2B5EF4-FFF2-40B4-BE49-F238E27FC236}">
                <a16:creationId xmlns:a16="http://schemas.microsoft.com/office/drawing/2014/main" id="{CFF5C859-EA8B-BD67-FA28-97F5CAD8E9E3}"/>
              </a:ext>
            </a:extLst>
          </p:cNvPr>
          <p:cNvSpPr/>
          <p:nvPr/>
        </p:nvSpPr>
        <p:spPr>
          <a:xfrm>
            <a:off x="478183" y="1488403"/>
            <a:ext cx="8422200" cy="30388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graphicFrame>
        <p:nvGraphicFramePr>
          <p:cNvPr id="2" name="Tableau 1">
            <a:extLst>
              <a:ext uri="{FF2B5EF4-FFF2-40B4-BE49-F238E27FC236}">
                <a16:creationId xmlns:a16="http://schemas.microsoft.com/office/drawing/2014/main" id="{D9503948-A523-DD06-1CFD-F6375D87A782}"/>
              </a:ext>
            </a:extLst>
          </p:cNvPr>
          <p:cNvGraphicFramePr>
            <a:graphicFrameLocks noGrp="1"/>
          </p:cNvGraphicFramePr>
          <p:nvPr>
            <p:extLst>
              <p:ext uri="{D42A27DB-BD31-4B8C-83A1-F6EECF244321}">
                <p14:modId xmlns:p14="http://schemas.microsoft.com/office/powerpoint/2010/main" val="713759906"/>
              </p:ext>
            </p:extLst>
          </p:nvPr>
        </p:nvGraphicFramePr>
        <p:xfrm>
          <a:off x="148507" y="1718551"/>
          <a:ext cx="8846986" cy="2291080"/>
        </p:xfrm>
        <a:graphic>
          <a:graphicData uri="http://schemas.openxmlformats.org/drawingml/2006/table">
            <a:tbl>
              <a:tblPr firstRow="1" bandRow="1">
                <a:tableStyleId>{5C22544A-7EE6-4342-B048-85BDC9FD1C3A}</a:tableStyleId>
              </a:tblPr>
              <a:tblGrid>
                <a:gridCol w="1896036">
                  <a:extLst>
                    <a:ext uri="{9D8B030D-6E8A-4147-A177-3AD203B41FA5}">
                      <a16:colId xmlns:a16="http://schemas.microsoft.com/office/drawing/2014/main" val="3464145485"/>
                    </a:ext>
                  </a:extLst>
                </a:gridCol>
                <a:gridCol w="6950950">
                  <a:extLst>
                    <a:ext uri="{9D8B030D-6E8A-4147-A177-3AD203B41FA5}">
                      <a16:colId xmlns:a16="http://schemas.microsoft.com/office/drawing/2014/main" val="437787186"/>
                    </a:ext>
                  </a:extLst>
                </a:gridCol>
              </a:tblGrid>
              <a:tr h="370840">
                <a:tc>
                  <a:txBody>
                    <a:bodyPr/>
                    <a:lstStyle/>
                    <a:p>
                      <a:r>
                        <a:rPr lang="fr-FR" sz="1600" dirty="0"/>
                        <a:t>Critère 1</a:t>
                      </a:r>
                    </a:p>
                  </a:txBody>
                  <a:tcPr/>
                </a:tc>
                <a:tc>
                  <a:txBody>
                    <a:bodyPr/>
                    <a:lstStyle/>
                    <a:p>
                      <a:endParaRPr lang="fr-FR" sz="1600" dirty="0"/>
                    </a:p>
                  </a:txBody>
                  <a:tcPr/>
                </a:tc>
                <a:extLst>
                  <a:ext uri="{0D108BD9-81ED-4DB2-BD59-A6C34878D82A}">
                    <a16:rowId xmlns:a16="http://schemas.microsoft.com/office/drawing/2014/main" val="3225912375"/>
                  </a:ext>
                </a:extLst>
              </a:tr>
              <a:tr h="370840">
                <a:tc>
                  <a:txBody>
                    <a:bodyPr/>
                    <a:lstStyle/>
                    <a:p>
                      <a:r>
                        <a:rPr lang="fr-FR" sz="1400" b="0" i="0" kern="1200" dirty="0">
                          <a:solidFill>
                            <a:schemeClr val="dk1"/>
                          </a:solidFill>
                          <a:effectLst/>
                          <a:latin typeface="+mn-lt"/>
                          <a:ea typeface="+mn-ea"/>
                          <a:cs typeface="+mn-cs"/>
                        </a:rPr>
                        <a:t>Types de zones humides naturels ou quasi naturels représentatifs, rares ou uniques</a:t>
                      </a:r>
                      <a:endParaRPr lang="fr-FR" sz="1200" dirty="0"/>
                    </a:p>
                  </a:txBody>
                  <a:tcPr/>
                </a:tc>
                <a:tc>
                  <a:txBody>
                    <a:bodyPr/>
                    <a:lstStyle/>
                    <a:p>
                      <a:r>
                        <a:rPr lang="fr-FR" sz="1200" b="0" dirty="0"/>
                        <a:t>La mangrove la plus grand non fragmentée de l’île et de la plus diversifiée . </a:t>
                      </a:r>
                    </a:p>
                    <a:p>
                      <a:endParaRPr lang="fr-FR" sz="1200" b="0" dirty="0"/>
                    </a:p>
                    <a:p>
                      <a:r>
                        <a:rPr lang="fr-FR" sz="1200" b="0" dirty="0"/>
                        <a:t>Les 7 espèces de palétuviers présent à Mayotte. </a:t>
                      </a:r>
                    </a:p>
                    <a:p>
                      <a:endParaRPr lang="fr-FR" sz="1200" b="0" dirty="0"/>
                    </a:p>
                    <a:p>
                      <a:r>
                        <a:rPr lang="fr-FR" sz="1200" b="0" dirty="0"/>
                        <a:t>Une mangrove dite d’estuaire ou de fond de baie, installées dans une anse où débouchent 7 cours d’eau. </a:t>
                      </a:r>
                    </a:p>
                    <a:p>
                      <a:endParaRPr lang="fr-FR" sz="1200" b="0" dirty="0"/>
                    </a:p>
                    <a:p>
                      <a:r>
                        <a:rPr lang="fr-FR" sz="1200" b="0" dirty="0"/>
                        <a:t>Les prairies humides d'arrière-mangrove </a:t>
                      </a:r>
                    </a:p>
                    <a:p>
                      <a:endParaRPr lang="fr-FR" sz="1200" b="0" dirty="0"/>
                    </a:p>
                    <a:p>
                      <a:r>
                        <a:rPr lang="fr-FR" sz="1200" b="0" dirty="0"/>
                        <a:t>Une forêt d'arrière-mangrove</a:t>
                      </a:r>
                    </a:p>
                  </a:txBody>
                  <a:tcPr/>
                </a:tc>
                <a:extLst>
                  <a:ext uri="{0D108BD9-81ED-4DB2-BD59-A6C34878D82A}">
                    <a16:rowId xmlns:a16="http://schemas.microsoft.com/office/drawing/2014/main" val="284772863"/>
                  </a:ext>
                </a:extLst>
              </a:tr>
            </a:tbl>
          </a:graphicData>
        </a:graphic>
      </p:graphicFrame>
    </p:spTree>
    <p:extLst>
      <p:ext uri="{BB962C8B-B14F-4D97-AF65-F5344CB8AC3E}">
        <p14:creationId xmlns:p14="http://schemas.microsoft.com/office/powerpoint/2010/main" val="2890509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296E2-BAE4-4019-103A-901F83B313F8}"/>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0F76A393-22C9-54B8-8F90-D43357C49EBC}"/>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069D3B12-6685-6F5A-839A-2A1E88FC4F84}"/>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1EE85243-B3B4-5653-34EB-EFFFBBAB4CA4}"/>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1" name="ZoneTexte 10">
            <a:extLst>
              <a:ext uri="{FF2B5EF4-FFF2-40B4-BE49-F238E27FC236}">
                <a16:creationId xmlns:a16="http://schemas.microsoft.com/office/drawing/2014/main" id="{FFF3B21E-1880-B476-FD88-A47C1B57FD92}"/>
              </a:ext>
            </a:extLst>
          </p:cNvPr>
          <p:cNvSpPr txBox="1"/>
          <p:nvPr/>
        </p:nvSpPr>
        <p:spPr>
          <a:xfrm>
            <a:off x="243618" y="737076"/>
            <a:ext cx="8846986" cy="1231106"/>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rPr>
              <a:t>3. Baie de Bouéni</a:t>
            </a:r>
          </a:p>
          <a:p>
            <a:pPr marL="1440" algn="ctr">
              <a:spcBef>
                <a:spcPts val="400"/>
              </a:spcBef>
              <a:spcAft>
                <a:spcPts val="799"/>
              </a:spcAft>
              <a:buClr>
                <a:srgbClr val="000000"/>
              </a:buClr>
            </a:pPr>
            <a:r>
              <a:rPr lang="fr-FR" b="1" spc="-1" dirty="0">
                <a:solidFill>
                  <a:srgbClr val="000000"/>
                </a:solidFill>
                <a:latin typeface="Marianne"/>
                <a:ea typeface="DejaVu Sans"/>
              </a:rPr>
              <a:t>Critères sélectionnés </a:t>
            </a:r>
          </a:p>
          <a:p>
            <a:pPr marL="1440" algn="ctr">
              <a:spcBef>
                <a:spcPts val="400"/>
              </a:spcBef>
              <a:spcAft>
                <a:spcPts val="799"/>
              </a:spcAft>
              <a:buClr>
                <a:srgbClr val="000000"/>
              </a:buClr>
            </a:pPr>
            <a:endParaRPr lang="fr-FR" b="1" spc="-1" dirty="0">
              <a:solidFill>
                <a:srgbClr val="000000"/>
              </a:solidFill>
              <a:latin typeface="Marianne"/>
              <a:ea typeface="DejaVu Sans"/>
            </a:endParaRPr>
          </a:p>
        </p:txBody>
      </p:sp>
      <p:sp>
        <p:nvSpPr>
          <p:cNvPr id="13" name="CustomShape 3">
            <a:extLst>
              <a:ext uri="{FF2B5EF4-FFF2-40B4-BE49-F238E27FC236}">
                <a16:creationId xmlns:a16="http://schemas.microsoft.com/office/drawing/2014/main" id="{773D84F3-6100-CB6F-E5DA-00E04B93E39E}"/>
              </a:ext>
            </a:extLst>
          </p:cNvPr>
          <p:cNvSpPr/>
          <p:nvPr/>
        </p:nvSpPr>
        <p:spPr>
          <a:xfrm>
            <a:off x="478182" y="1414984"/>
            <a:ext cx="8422200" cy="31800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sp>
        <p:nvSpPr>
          <p:cNvPr id="14" name="CustomShape 3">
            <a:extLst>
              <a:ext uri="{FF2B5EF4-FFF2-40B4-BE49-F238E27FC236}">
                <a16:creationId xmlns:a16="http://schemas.microsoft.com/office/drawing/2014/main" id="{A4208CE6-7DBC-9FB5-12F9-E4101F0FA2E3}"/>
              </a:ext>
            </a:extLst>
          </p:cNvPr>
          <p:cNvSpPr/>
          <p:nvPr/>
        </p:nvSpPr>
        <p:spPr>
          <a:xfrm>
            <a:off x="478183" y="1488403"/>
            <a:ext cx="8422200" cy="30388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graphicFrame>
        <p:nvGraphicFramePr>
          <p:cNvPr id="2" name="Tableau 1">
            <a:extLst>
              <a:ext uri="{FF2B5EF4-FFF2-40B4-BE49-F238E27FC236}">
                <a16:creationId xmlns:a16="http://schemas.microsoft.com/office/drawing/2014/main" id="{32A8D17D-BD32-7609-DA5C-612BB1C1876F}"/>
              </a:ext>
            </a:extLst>
          </p:cNvPr>
          <p:cNvGraphicFramePr>
            <a:graphicFrameLocks noGrp="1"/>
          </p:cNvGraphicFramePr>
          <p:nvPr>
            <p:extLst>
              <p:ext uri="{D42A27DB-BD31-4B8C-83A1-F6EECF244321}">
                <p14:modId xmlns:p14="http://schemas.microsoft.com/office/powerpoint/2010/main" val="172241712"/>
              </p:ext>
            </p:extLst>
          </p:nvPr>
        </p:nvGraphicFramePr>
        <p:xfrm>
          <a:off x="148507" y="1718551"/>
          <a:ext cx="8846986" cy="3205480"/>
        </p:xfrm>
        <a:graphic>
          <a:graphicData uri="http://schemas.openxmlformats.org/drawingml/2006/table">
            <a:tbl>
              <a:tblPr firstRow="1" bandRow="1">
                <a:tableStyleId>{5C22544A-7EE6-4342-B048-85BDC9FD1C3A}</a:tableStyleId>
              </a:tblPr>
              <a:tblGrid>
                <a:gridCol w="1896036">
                  <a:extLst>
                    <a:ext uri="{9D8B030D-6E8A-4147-A177-3AD203B41FA5}">
                      <a16:colId xmlns:a16="http://schemas.microsoft.com/office/drawing/2014/main" val="3464145485"/>
                    </a:ext>
                  </a:extLst>
                </a:gridCol>
                <a:gridCol w="6950950">
                  <a:extLst>
                    <a:ext uri="{9D8B030D-6E8A-4147-A177-3AD203B41FA5}">
                      <a16:colId xmlns:a16="http://schemas.microsoft.com/office/drawing/2014/main" val="437787186"/>
                    </a:ext>
                  </a:extLst>
                </a:gridCol>
              </a:tblGrid>
              <a:tr h="370840">
                <a:tc>
                  <a:txBody>
                    <a:bodyPr/>
                    <a:lstStyle/>
                    <a:p>
                      <a:r>
                        <a:rPr lang="fr-FR" sz="1600" dirty="0"/>
                        <a:t>Critère 2</a:t>
                      </a:r>
                    </a:p>
                  </a:txBody>
                  <a:tcPr/>
                </a:tc>
                <a:tc>
                  <a:txBody>
                    <a:bodyPr/>
                    <a:lstStyle/>
                    <a:p>
                      <a:endParaRPr lang="fr-FR" sz="1600" dirty="0"/>
                    </a:p>
                  </a:txBody>
                  <a:tcPr/>
                </a:tc>
                <a:extLst>
                  <a:ext uri="{0D108BD9-81ED-4DB2-BD59-A6C34878D82A}">
                    <a16:rowId xmlns:a16="http://schemas.microsoft.com/office/drawing/2014/main" val="3225912375"/>
                  </a:ext>
                </a:extLst>
              </a:tr>
              <a:tr h="370840">
                <a:tc>
                  <a:txBody>
                    <a:bodyPr/>
                    <a:lstStyle/>
                    <a:p>
                      <a:r>
                        <a:rPr lang="fr-FR" sz="1400" b="0" i="0" kern="1200" dirty="0">
                          <a:solidFill>
                            <a:schemeClr val="dk1"/>
                          </a:solidFill>
                          <a:effectLst/>
                          <a:latin typeface="+mn-lt"/>
                          <a:ea typeface="+mn-ea"/>
                          <a:cs typeface="+mn-cs"/>
                        </a:rPr>
                        <a:t>Espèces rares et communautés écologiques menacées</a:t>
                      </a:r>
                      <a:endParaRPr lang="fr-FR" sz="1400" dirty="0"/>
                    </a:p>
                  </a:txBody>
                  <a:tcPr/>
                </a:tc>
                <a:tc>
                  <a:txBody>
                    <a:bodyPr/>
                    <a:lstStyle/>
                    <a:p>
                      <a:r>
                        <a:rPr lang="fr-FR" sz="1200" b="0" dirty="0"/>
                        <a:t>- Crabier blanc (</a:t>
                      </a:r>
                      <a:r>
                        <a:rPr lang="fr-FR" sz="1200" b="0" dirty="0" err="1"/>
                        <a:t>Ardeola</a:t>
                      </a:r>
                      <a:r>
                        <a:rPr lang="fr-FR" sz="1200" b="0" dirty="0"/>
                        <a:t> </a:t>
                      </a:r>
                      <a:r>
                        <a:rPr lang="fr-FR" sz="1200" b="0" dirty="0" err="1"/>
                        <a:t>idae</a:t>
                      </a:r>
                      <a:r>
                        <a:rPr lang="fr-FR" sz="1200" b="0" dirty="0"/>
                        <a:t>) classé « en danger d'extinction » (EN) sur la liste rouge mondiale des espèces menacées par l’UICN et « en danger critique d'extinction » (CR) sur la liste rouge des espèces menacées en France et à Mayotte, qui se reproduit dans la mangrove et s'alimente au niveau des prairies humides. </a:t>
                      </a:r>
                    </a:p>
                    <a:p>
                      <a:r>
                        <a:rPr lang="fr-FR" sz="1200" b="0" dirty="0"/>
                        <a:t>- Souimanga de Mayotte (</a:t>
                      </a:r>
                      <a:r>
                        <a:rPr lang="fr-FR" sz="1200" b="0" dirty="0" err="1"/>
                        <a:t>Cinnyris</a:t>
                      </a:r>
                      <a:r>
                        <a:rPr lang="fr-FR" sz="1200" b="0" dirty="0"/>
                        <a:t> </a:t>
                      </a:r>
                      <a:r>
                        <a:rPr lang="fr-FR" sz="1200" b="0" dirty="0" err="1"/>
                        <a:t>coquerellii</a:t>
                      </a:r>
                      <a:r>
                        <a:rPr lang="fr-FR" sz="1200" b="0" dirty="0"/>
                        <a:t>) espèce endémique LC</a:t>
                      </a:r>
                    </a:p>
                    <a:p>
                      <a:r>
                        <a:rPr lang="fr-FR" sz="1200" b="0" dirty="0"/>
                        <a:t>- Zostérops de Mayotte (Zosterops </a:t>
                      </a:r>
                      <a:r>
                        <a:rPr lang="fr-FR" sz="1200" b="0" dirty="0" err="1"/>
                        <a:t>mayottensis</a:t>
                      </a:r>
                      <a:r>
                        <a:rPr lang="fr-FR" sz="1200" b="0" dirty="0"/>
                        <a:t>) sous-espèce endémique LC</a:t>
                      </a:r>
                    </a:p>
                    <a:p>
                      <a:r>
                        <a:rPr lang="fr-FR" sz="1200" b="0" dirty="0"/>
                        <a:t>- Gecko (</a:t>
                      </a:r>
                      <a:r>
                        <a:rPr lang="fr-FR" sz="1200" b="0" dirty="0" err="1"/>
                        <a:t>Phelsuma</a:t>
                      </a:r>
                      <a:r>
                        <a:rPr lang="fr-FR" sz="1200" b="0" dirty="0"/>
                        <a:t> </a:t>
                      </a:r>
                      <a:r>
                        <a:rPr lang="fr-FR" sz="1200" b="0" dirty="0" err="1"/>
                        <a:t>Robertmertensi</a:t>
                      </a:r>
                      <a:r>
                        <a:rPr lang="fr-FR" sz="1200" b="0" dirty="0"/>
                        <a:t>) espèce endémique CR</a:t>
                      </a:r>
                    </a:p>
                    <a:p>
                      <a:r>
                        <a:rPr lang="fr-FR" sz="1200" b="0" dirty="0"/>
                        <a:t>- Tortue verte (</a:t>
                      </a:r>
                      <a:r>
                        <a:rPr lang="fr-FR" sz="1200" b="0" dirty="0" err="1"/>
                        <a:t>Chelonia</a:t>
                      </a:r>
                      <a:r>
                        <a:rPr lang="fr-FR" sz="1200" b="0" dirty="0"/>
                        <a:t> </a:t>
                      </a:r>
                      <a:r>
                        <a:rPr lang="fr-FR" sz="1200" b="0" dirty="0" err="1"/>
                        <a:t>mydas</a:t>
                      </a:r>
                      <a:r>
                        <a:rPr lang="fr-FR" sz="1200" b="0" dirty="0"/>
                        <a:t>) EN </a:t>
                      </a:r>
                    </a:p>
                    <a:p>
                      <a:r>
                        <a:rPr lang="fr-FR" sz="1200" b="0" dirty="0"/>
                        <a:t>- Tortue imbriquée (</a:t>
                      </a:r>
                      <a:r>
                        <a:rPr lang="fr-FR" sz="1200" b="0" dirty="0" err="1"/>
                        <a:t>Eretmochelys</a:t>
                      </a:r>
                      <a:r>
                        <a:rPr lang="fr-FR" sz="1200" b="0" dirty="0"/>
                        <a:t> </a:t>
                      </a:r>
                      <a:r>
                        <a:rPr lang="fr-FR" sz="1200" b="0" dirty="0" err="1"/>
                        <a:t>imbricat</a:t>
                      </a:r>
                      <a:r>
                        <a:rPr lang="fr-FR" sz="1200" b="0" dirty="0"/>
                        <a:t>) CR</a:t>
                      </a:r>
                    </a:p>
                    <a:p>
                      <a:r>
                        <a:rPr lang="fr-FR" sz="1200" b="0" dirty="0"/>
                        <a:t>La baie est un site d'alimentation pour ces deux espèces de tortues.</a:t>
                      </a:r>
                    </a:p>
                    <a:p>
                      <a:endParaRPr lang="fr-FR" sz="1200" b="0" dirty="0"/>
                    </a:p>
                    <a:p>
                      <a:r>
                        <a:rPr lang="fr-FR" sz="1200" b="0" dirty="0"/>
                        <a:t>Espèces floristiques, on retrouve des espèces classées comme vulnérables (VU) :</a:t>
                      </a:r>
                    </a:p>
                    <a:p>
                      <a:r>
                        <a:rPr lang="fr-FR" sz="1200" b="0" dirty="0"/>
                        <a:t>- Le palétuvier gros poumon (</a:t>
                      </a:r>
                      <a:r>
                        <a:rPr lang="fr-FR" sz="1200" b="0" dirty="0" err="1"/>
                        <a:t>Bruguiera</a:t>
                      </a:r>
                      <a:r>
                        <a:rPr lang="fr-FR" sz="1200" b="0" dirty="0"/>
                        <a:t> </a:t>
                      </a:r>
                      <a:r>
                        <a:rPr lang="fr-FR" sz="1200" b="0" dirty="0" err="1"/>
                        <a:t>gymnorhiza</a:t>
                      </a:r>
                      <a:r>
                        <a:rPr lang="fr-FR" sz="1200" b="0" dirty="0"/>
                        <a:t>) espèce protégée</a:t>
                      </a:r>
                    </a:p>
                    <a:p>
                      <a:r>
                        <a:rPr lang="fr-FR" sz="1200" b="0" dirty="0"/>
                        <a:t>- Le palétuvier pomme (</a:t>
                      </a:r>
                      <a:r>
                        <a:rPr lang="fr-FR" sz="1200" b="0" dirty="0" err="1"/>
                        <a:t>Xylocarpus</a:t>
                      </a:r>
                      <a:r>
                        <a:rPr lang="fr-FR" sz="1200" b="0" dirty="0"/>
                        <a:t> </a:t>
                      </a:r>
                      <a:r>
                        <a:rPr lang="fr-FR" sz="1200" b="0" dirty="0" err="1"/>
                        <a:t>granatum</a:t>
                      </a:r>
                      <a:r>
                        <a:rPr lang="fr-FR" sz="1200" b="0" dirty="0"/>
                        <a:t> ) espèce protégée</a:t>
                      </a:r>
                    </a:p>
                    <a:p>
                      <a:r>
                        <a:rPr lang="fr-FR" sz="1200" b="0" dirty="0"/>
                        <a:t>- L'Erythrine (</a:t>
                      </a:r>
                      <a:r>
                        <a:rPr lang="fr-FR" sz="1200" b="0" dirty="0" err="1"/>
                        <a:t>Erythrina</a:t>
                      </a:r>
                      <a:r>
                        <a:rPr lang="fr-FR" sz="1200" b="0" dirty="0"/>
                        <a:t> </a:t>
                      </a:r>
                      <a:r>
                        <a:rPr lang="fr-FR" sz="1200" b="0" dirty="0" err="1"/>
                        <a:t>fusca</a:t>
                      </a:r>
                      <a:r>
                        <a:rPr lang="fr-FR" sz="1200" b="0" dirty="0"/>
                        <a:t>) à Mayotte et est une espèce représentative des arrières-mangroves </a:t>
                      </a:r>
                    </a:p>
                  </a:txBody>
                  <a:tcPr/>
                </a:tc>
                <a:extLst>
                  <a:ext uri="{0D108BD9-81ED-4DB2-BD59-A6C34878D82A}">
                    <a16:rowId xmlns:a16="http://schemas.microsoft.com/office/drawing/2014/main" val="284772863"/>
                  </a:ext>
                </a:extLst>
              </a:tr>
            </a:tbl>
          </a:graphicData>
        </a:graphic>
      </p:graphicFrame>
    </p:spTree>
    <p:extLst>
      <p:ext uri="{BB962C8B-B14F-4D97-AF65-F5344CB8AC3E}">
        <p14:creationId xmlns:p14="http://schemas.microsoft.com/office/powerpoint/2010/main" val="7939931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05412-7E49-FC67-6AB5-6F8C70053468}"/>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231ED6C6-AF82-8CB6-E27E-9561CCFB761B}"/>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D28C8D11-39CF-B0C4-89F7-1EE43C4B6438}"/>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15E104C5-3087-11D2-0F23-7FEDE75FB532}"/>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1" name="ZoneTexte 10">
            <a:extLst>
              <a:ext uri="{FF2B5EF4-FFF2-40B4-BE49-F238E27FC236}">
                <a16:creationId xmlns:a16="http://schemas.microsoft.com/office/drawing/2014/main" id="{839C02D2-64B6-A13F-4D28-0C2C3A58BA4C}"/>
              </a:ext>
            </a:extLst>
          </p:cNvPr>
          <p:cNvSpPr txBox="1"/>
          <p:nvPr/>
        </p:nvSpPr>
        <p:spPr>
          <a:xfrm>
            <a:off x="243618" y="737076"/>
            <a:ext cx="8846986" cy="1231106"/>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rPr>
              <a:t>3. Baie de Bouéni</a:t>
            </a:r>
          </a:p>
          <a:p>
            <a:pPr marL="1440" algn="ctr">
              <a:spcBef>
                <a:spcPts val="400"/>
              </a:spcBef>
              <a:spcAft>
                <a:spcPts val="799"/>
              </a:spcAft>
              <a:buClr>
                <a:srgbClr val="000000"/>
              </a:buClr>
            </a:pPr>
            <a:r>
              <a:rPr lang="fr-FR" b="1" spc="-1" dirty="0">
                <a:solidFill>
                  <a:srgbClr val="000000"/>
                </a:solidFill>
                <a:latin typeface="Marianne"/>
                <a:ea typeface="DejaVu Sans"/>
              </a:rPr>
              <a:t>Critères sélectionnés </a:t>
            </a:r>
          </a:p>
          <a:p>
            <a:pPr marL="1440" algn="ctr">
              <a:spcBef>
                <a:spcPts val="400"/>
              </a:spcBef>
              <a:spcAft>
                <a:spcPts val="799"/>
              </a:spcAft>
              <a:buClr>
                <a:srgbClr val="000000"/>
              </a:buClr>
            </a:pPr>
            <a:endParaRPr lang="fr-FR" b="1" spc="-1" dirty="0">
              <a:solidFill>
                <a:srgbClr val="000000"/>
              </a:solidFill>
              <a:latin typeface="Marianne"/>
              <a:ea typeface="DejaVu Sans"/>
            </a:endParaRPr>
          </a:p>
        </p:txBody>
      </p:sp>
      <p:sp>
        <p:nvSpPr>
          <p:cNvPr id="13" name="CustomShape 3">
            <a:extLst>
              <a:ext uri="{FF2B5EF4-FFF2-40B4-BE49-F238E27FC236}">
                <a16:creationId xmlns:a16="http://schemas.microsoft.com/office/drawing/2014/main" id="{7F85BCB1-6419-4284-1541-BD94AD819A60}"/>
              </a:ext>
            </a:extLst>
          </p:cNvPr>
          <p:cNvSpPr/>
          <p:nvPr/>
        </p:nvSpPr>
        <p:spPr>
          <a:xfrm>
            <a:off x="478182" y="1414984"/>
            <a:ext cx="8422200" cy="31800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sp>
        <p:nvSpPr>
          <p:cNvPr id="14" name="CustomShape 3">
            <a:extLst>
              <a:ext uri="{FF2B5EF4-FFF2-40B4-BE49-F238E27FC236}">
                <a16:creationId xmlns:a16="http://schemas.microsoft.com/office/drawing/2014/main" id="{15DE50BE-A0F0-4EFB-596B-53B09EDD48E2}"/>
              </a:ext>
            </a:extLst>
          </p:cNvPr>
          <p:cNvSpPr/>
          <p:nvPr/>
        </p:nvSpPr>
        <p:spPr>
          <a:xfrm>
            <a:off x="478183" y="1488403"/>
            <a:ext cx="8422200" cy="30388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graphicFrame>
        <p:nvGraphicFramePr>
          <p:cNvPr id="2" name="Tableau 1">
            <a:extLst>
              <a:ext uri="{FF2B5EF4-FFF2-40B4-BE49-F238E27FC236}">
                <a16:creationId xmlns:a16="http://schemas.microsoft.com/office/drawing/2014/main" id="{FAF4D615-0F62-9EC8-46DE-88C0A10D0D5E}"/>
              </a:ext>
            </a:extLst>
          </p:cNvPr>
          <p:cNvGraphicFramePr>
            <a:graphicFrameLocks noGrp="1"/>
          </p:cNvGraphicFramePr>
          <p:nvPr>
            <p:extLst>
              <p:ext uri="{D42A27DB-BD31-4B8C-83A1-F6EECF244321}">
                <p14:modId xmlns:p14="http://schemas.microsoft.com/office/powerpoint/2010/main" val="3413400137"/>
              </p:ext>
            </p:extLst>
          </p:nvPr>
        </p:nvGraphicFramePr>
        <p:xfrm>
          <a:off x="148507" y="1718551"/>
          <a:ext cx="8846986" cy="3022600"/>
        </p:xfrm>
        <a:graphic>
          <a:graphicData uri="http://schemas.openxmlformats.org/drawingml/2006/table">
            <a:tbl>
              <a:tblPr firstRow="1" bandRow="1">
                <a:tableStyleId>{5C22544A-7EE6-4342-B048-85BDC9FD1C3A}</a:tableStyleId>
              </a:tblPr>
              <a:tblGrid>
                <a:gridCol w="1896036">
                  <a:extLst>
                    <a:ext uri="{9D8B030D-6E8A-4147-A177-3AD203B41FA5}">
                      <a16:colId xmlns:a16="http://schemas.microsoft.com/office/drawing/2014/main" val="3464145485"/>
                    </a:ext>
                  </a:extLst>
                </a:gridCol>
                <a:gridCol w="6950950">
                  <a:extLst>
                    <a:ext uri="{9D8B030D-6E8A-4147-A177-3AD203B41FA5}">
                      <a16:colId xmlns:a16="http://schemas.microsoft.com/office/drawing/2014/main" val="437787186"/>
                    </a:ext>
                  </a:extLst>
                </a:gridCol>
              </a:tblGrid>
              <a:tr h="370840">
                <a:tc>
                  <a:txBody>
                    <a:bodyPr/>
                    <a:lstStyle/>
                    <a:p>
                      <a:r>
                        <a:rPr lang="fr-FR" sz="1600" dirty="0"/>
                        <a:t>Critère 3</a:t>
                      </a:r>
                    </a:p>
                  </a:txBody>
                  <a:tcPr/>
                </a:tc>
                <a:tc>
                  <a:txBody>
                    <a:bodyPr/>
                    <a:lstStyle/>
                    <a:p>
                      <a:endParaRPr lang="fr-FR" sz="1600" dirty="0"/>
                    </a:p>
                  </a:txBody>
                  <a:tcPr/>
                </a:tc>
                <a:extLst>
                  <a:ext uri="{0D108BD9-81ED-4DB2-BD59-A6C34878D82A}">
                    <a16:rowId xmlns:a16="http://schemas.microsoft.com/office/drawing/2014/main" val="32259123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Diversité biologique</a:t>
                      </a:r>
                      <a:endParaRPr lang="fr-FR" sz="1400" dirty="0"/>
                    </a:p>
                  </a:txBody>
                  <a:tcPr/>
                </a:tc>
                <a:tc>
                  <a:txBody>
                    <a:bodyPr/>
                    <a:lstStyle/>
                    <a:p>
                      <a:r>
                        <a:rPr lang="fr-FR" sz="1200" b="0" dirty="0"/>
                        <a:t>Ce site regroupe un grand nombre de milieux (maritime, saumâtre, humide et terrestre) qui réunit un grand cortège d'espèces animales du territoire à différents stades de leur vie. Toutes les classes de vertébrés y sont représentées : mammifères, reptiles, oiseaux, poissons et amphibiens. Les invertébrés marins et terrestres sont nombreux : odonates, orthoptères, arthropodes, échinodermes, mollusques, cnidaires ... </a:t>
                      </a:r>
                    </a:p>
                    <a:p>
                      <a:r>
                        <a:rPr lang="fr-FR" sz="1200" b="0" dirty="0"/>
                        <a:t>Le site est défini comme une zone de refuge pour de nombreuses espèces de la mangrove et des récifs coralliens. </a:t>
                      </a:r>
                    </a:p>
                    <a:p>
                      <a:r>
                        <a:rPr lang="fr-FR" sz="1200" b="0" dirty="0"/>
                        <a:t>Le récif frangeant voisin et les herbiers de phanérogames associés participe à la biodiversité du site.</a:t>
                      </a:r>
                    </a:p>
                    <a:p>
                      <a:endParaRPr lang="fr-FR" sz="1200" b="0" dirty="0"/>
                    </a:p>
                    <a:p>
                      <a:r>
                        <a:rPr lang="fr-FR" sz="1200" b="0" dirty="0"/>
                        <a:t>Les inventaires ont permis de classer le site en : </a:t>
                      </a:r>
                    </a:p>
                    <a:p>
                      <a:r>
                        <a:rPr lang="fr-FR" sz="1200" b="0" dirty="0"/>
                        <a:t>- Zone de Conservation de la Biodiversité (MYTO4) (</a:t>
                      </a:r>
                      <a:r>
                        <a:rPr lang="fr-FR" sz="1200" b="0" dirty="0" err="1"/>
                        <a:t>Guerquin</a:t>
                      </a:r>
                      <a:r>
                        <a:rPr lang="fr-FR" sz="1200" b="0" dirty="0"/>
                        <a:t>. F, 2019) </a:t>
                      </a:r>
                    </a:p>
                    <a:p>
                      <a:r>
                        <a:rPr lang="fr-FR" sz="1200" b="0" dirty="0"/>
                        <a:t>- ZNIEFF marine de type 1 est présente au nord du site (Nicet. J-B, 2020) </a:t>
                      </a:r>
                    </a:p>
                    <a:p>
                      <a:r>
                        <a:rPr lang="fr-FR" sz="1200" b="0" dirty="0"/>
                        <a:t>- ZNIEFF marine de type 2 (Nicet. J-B, 2020)</a:t>
                      </a:r>
                    </a:p>
                    <a:p>
                      <a:r>
                        <a:rPr lang="fr-FR" sz="1200" b="0" dirty="0"/>
                        <a:t>- ZNIEFF continentale de type 1 parcours la mangrove (</a:t>
                      </a:r>
                      <a:r>
                        <a:rPr lang="fr-FR" sz="1200" b="0" dirty="0" err="1"/>
                        <a:t>Amirault.G</a:t>
                      </a:r>
                      <a:r>
                        <a:rPr lang="fr-FR" sz="1200" b="0" dirty="0"/>
                        <a:t>, 2020). </a:t>
                      </a:r>
                    </a:p>
                  </a:txBody>
                  <a:tcPr/>
                </a:tc>
                <a:extLst>
                  <a:ext uri="{0D108BD9-81ED-4DB2-BD59-A6C34878D82A}">
                    <a16:rowId xmlns:a16="http://schemas.microsoft.com/office/drawing/2014/main" val="284772863"/>
                  </a:ext>
                </a:extLst>
              </a:tr>
            </a:tbl>
          </a:graphicData>
        </a:graphic>
      </p:graphicFrame>
    </p:spTree>
    <p:extLst>
      <p:ext uri="{BB962C8B-B14F-4D97-AF65-F5344CB8AC3E}">
        <p14:creationId xmlns:p14="http://schemas.microsoft.com/office/powerpoint/2010/main" val="1483302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2098A-E232-3797-8B55-C9242BA9D0F3}"/>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7E20176F-BE15-B896-8321-21BFEFB25659}"/>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DE85FE5C-A575-2DD5-BEFC-9CE7C0211BBF}"/>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258B225E-62CD-CCCC-7A7E-C440A3CD2814}"/>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1" name="ZoneTexte 10">
            <a:extLst>
              <a:ext uri="{FF2B5EF4-FFF2-40B4-BE49-F238E27FC236}">
                <a16:creationId xmlns:a16="http://schemas.microsoft.com/office/drawing/2014/main" id="{26051355-8DF5-FBA9-049A-E79C95AB820B}"/>
              </a:ext>
            </a:extLst>
          </p:cNvPr>
          <p:cNvSpPr txBox="1"/>
          <p:nvPr/>
        </p:nvSpPr>
        <p:spPr>
          <a:xfrm>
            <a:off x="243618" y="737076"/>
            <a:ext cx="8846986" cy="1231106"/>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rPr>
              <a:t>3. Baie de Bouéni</a:t>
            </a:r>
          </a:p>
          <a:p>
            <a:pPr marL="1440" algn="ctr">
              <a:spcBef>
                <a:spcPts val="400"/>
              </a:spcBef>
              <a:spcAft>
                <a:spcPts val="799"/>
              </a:spcAft>
              <a:buClr>
                <a:srgbClr val="000000"/>
              </a:buClr>
            </a:pPr>
            <a:r>
              <a:rPr lang="fr-FR" b="1" spc="-1" dirty="0">
                <a:solidFill>
                  <a:srgbClr val="000000"/>
                </a:solidFill>
                <a:latin typeface="Marianne"/>
                <a:ea typeface="DejaVu Sans"/>
              </a:rPr>
              <a:t>Critères sélectionnés </a:t>
            </a:r>
          </a:p>
          <a:p>
            <a:pPr marL="1440" algn="ctr">
              <a:spcBef>
                <a:spcPts val="400"/>
              </a:spcBef>
              <a:spcAft>
                <a:spcPts val="799"/>
              </a:spcAft>
              <a:buClr>
                <a:srgbClr val="000000"/>
              </a:buClr>
            </a:pPr>
            <a:endParaRPr lang="fr-FR" b="1" spc="-1" dirty="0">
              <a:solidFill>
                <a:srgbClr val="000000"/>
              </a:solidFill>
              <a:latin typeface="Marianne"/>
              <a:ea typeface="DejaVu Sans"/>
            </a:endParaRPr>
          </a:p>
        </p:txBody>
      </p:sp>
      <p:sp>
        <p:nvSpPr>
          <p:cNvPr id="13" name="CustomShape 3">
            <a:extLst>
              <a:ext uri="{FF2B5EF4-FFF2-40B4-BE49-F238E27FC236}">
                <a16:creationId xmlns:a16="http://schemas.microsoft.com/office/drawing/2014/main" id="{34B523B6-82E9-CF62-DB0F-333656CB9521}"/>
              </a:ext>
            </a:extLst>
          </p:cNvPr>
          <p:cNvSpPr/>
          <p:nvPr/>
        </p:nvSpPr>
        <p:spPr>
          <a:xfrm>
            <a:off x="478182" y="1414984"/>
            <a:ext cx="8422200" cy="31800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sp>
        <p:nvSpPr>
          <p:cNvPr id="14" name="CustomShape 3">
            <a:extLst>
              <a:ext uri="{FF2B5EF4-FFF2-40B4-BE49-F238E27FC236}">
                <a16:creationId xmlns:a16="http://schemas.microsoft.com/office/drawing/2014/main" id="{12BD4DE1-A471-710E-7F82-6067F5C6BE05}"/>
              </a:ext>
            </a:extLst>
          </p:cNvPr>
          <p:cNvSpPr/>
          <p:nvPr/>
        </p:nvSpPr>
        <p:spPr>
          <a:xfrm>
            <a:off x="478183" y="1488403"/>
            <a:ext cx="8422200" cy="30388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graphicFrame>
        <p:nvGraphicFramePr>
          <p:cNvPr id="2" name="Tableau 1">
            <a:extLst>
              <a:ext uri="{FF2B5EF4-FFF2-40B4-BE49-F238E27FC236}">
                <a16:creationId xmlns:a16="http://schemas.microsoft.com/office/drawing/2014/main" id="{662724ED-DA65-8F9E-6C60-C24E784679B0}"/>
              </a:ext>
            </a:extLst>
          </p:cNvPr>
          <p:cNvGraphicFramePr>
            <a:graphicFrameLocks noGrp="1"/>
          </p:cNvGraphicFramePr>
          <p:nvPr>
            <p:extLst>
              <p:ext uri="{D42A27DB-BD31-4B8C-83A1-F6EECF244321}">
                <p14:modId xmlns:p14="http://schemas.microsoft.com/office/powerpoint/2010/main" val="3785982968"/>
              </p:ext>
            </p:extLst>
          </p:nvPr>
        </p:nvGraphicFramePr>
        <p:xfrm>
          <a:off x="148507" y="1718551"/>
          <a:ext cx="8846986" cy="2291080"/>
        </p:xfrm>
        <a:graphic>
          <a:graphicData uri="http://schemas.openxmlformats.org/drawingml/2006/table">
            <a:tbl>
              <a:tblPr firstRow="1" bandRow="1">
                <a:tableStyleId>{5C22544A-7EE6-4342-B048-85BDC9FD1C3A}</a:tableStyleId>
              </a:tblPr>
              <a:tblGrid>
                <a:gridCol w="1896036">
                  <a:extLst>
                    <a:ext uri="{9D8B030D-6E8A-4147-A177-3AD203B41FA5}">
                      <a16:colId xmlns:a16="http://schemas.microsoft.com/office/drawing/2014/main" val="3464145485"/>
                    </a:ext>
                  </a:extLst>
                </a:gridCol>
                <a:gridCol w="6950950">
                  <a:extLst>
                    <a:ext uri="{9D8B030D-6E8A-4147-A177-3AD203B41FA5}">
                      <a16:colId xmlns:a16="http://schemas.microsoft.com/office/drawing/2014/main" val="437787186"/>
                    </a:ext>
                  </a:extLst>
                </a:gridCol>
              </a:tblGrid>
              <a:tr h="370840">
                <a:tc>
                  <a:txBody>
                    <a:bodyPr/>
                    <a:lstStyle/>
                    <a:p>
                      <a:r>
                        <a:rPr lang="fr-FR" sz="1600" dirty="0"/>
                        <a:t>Critère 4</a:t>
                      </a:r>
                    </a:p>
                  </a:txBody>
                  <a:tcPr/>
                </a:tc>
                <a:tc>
                  <a:txBody>
                    <a:bodyPr/>
                    <a:lstStyle/>
                    <a:p>
                      <a:endParaRPr lang="fr-FR" sz="1600" dirty="0"/>
                    </a:p>
                  </a:txBody>
                  <a:tcPr/>
                </a:tc>
                <a:extLst>
                  <a:ext uri="{0D108BD9-81ED-4DB2-BD59-A6C34878D82A}">
                    <a16:rowId xmlns:a16="http://schemas.microsoft.com/office/drawing/2014/main" val="32259123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Habitat pour un stade critique du cycle et de vie ou lors de conditions difficiles</a:t>
                      </a:r>
                      <a:endParaRPr lang="fr-FR" sz="1400" dirty="0"/>
                    </a:p>
                  </a:txBody>
                  <a:tcPr/>
                </a:tc>
                <a:tc>
                  <a:txBody>
                    <a:bodyPr/>
                    <a:lstStyle/>
                    <a:p>
                      <a:r>
                        <a:rPr lang="fr-FR" sz="1200" b="0" dirty="0"/>
                        <a:t>La Baie de Bouéni est considérée comme un site d'importance, car elle est un site de nidification pour le Crabier blanc. Le Crabier blanc niche au sein de colonies mixtes, nommées héronnières, à la cime des palétuviers dans les mangroves. </a:t>
                      </a:r>
                    </a:p>
                    <a:p>
                      <a:r>
                        <a:rPr lang="fr-FR" sz="1200" b="0" dirty="0"/>
                        <a:t>Le Crabier blanc se reproduit sur seulement 4 îles dans le monde : Madagascar, Mayotte, Aldabra et Europa. Mayotte est le deuxième site de reproduction de cette espèce (Jeanne. F et al, 2019). La héronnière se forme tous les ans depuis 2003, soit au niveau du village de </a:t>
                      </a:r>
                      <a:r>
                        <a:rPr lang="fr-FR" sz="1200" b="0" dirty="0" err="1"/>
                        <a:t>Malamani</a:t>
                      </a:r>
                      <a:r>
                        <a:rPr lang="fr-FR" sz="1200" b="0" dirty="0"/>
                        <a:t>, soit au niveau de celui de </a:t>
                      </a:r>
                      <a:r>
                        <a:rPr lang="fr-FR" sz="1200" b="0" dirty="0" err="1"/>
                        <a:t>Poroani</a:t>
                      </a:r>
                      <a:r>
                        <a:rPr lang="fr-FR" sz="1200" b="0" dirty="0"/>
                        <a:t>, soit sur les deux sites en même temps.</a:t>
                      </a:r>
                    </a:p>
                    <a:p>
                      <a:endParaRPr lang="fr-FR" sz="1200" b="0" dirty="0"/>
                    </a:p>
                    <a:p>
                      <a:r>
                        <a:rPr lang="fr-FR" sz="1200" b="0" dirty="0"/>
                        <a:t>La vasière de la Baie de Bouéni est le deuxième site d'alimentation sur Grande Terre des limicoles, et le site de reproduction et/ou d'hivernage d'au moins 11 espèces migratrices (</a:t>
                      </a:r>
                      <a:r>
                        <a:rPr lang="fr-FR" sz="1200" b="0" dirty="0" err="1"/>
                        <a:t>Ferrari.T</a:t>
                      </a:r>
                      <a:r>
                        <a:rPr lang="fr-FR" sz="1200" b="0" dirty="0"/>
                        <a:t> et al, 2019).</a:t>
                      </a:r>
                    </a:p>
                  </a:txBody>
                  <a:tcPr/>
                </a:tc>
                <a:extLst>
                  <a:ext uri="{0D108BD9-81ED-4DB2-BD59-A6C34878D82A}">
                    <a16:rowId xmlns:a16="http://schemas.microsoft.com/office/drawing/2014/main" val="284772863"/>
                  </a:ext>
                </a:extLst>
              </a:tr>
            </a:tbl>
          </a:graphicData>
        </a:graphic>
      </p:graphicFrame>
    </p:spTree>
    <p:extLst>
      <p:ext uri="{BB962C8B-B14F-4D97-AF65-F5344CB8AC3E}">
        <p14:creationId xmlns:p14="http://schemas.microsoft.com/office/powerpoint/2010/main" val="3725033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4F19E-D874-9430-B4B8-9B9373B6B697}"/>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35BBEB4D-5A12-D72B-EDD8-453372939FA8}"/>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EC8BB57F-1078-4770-E3E6-8ADD6BF9BA21}"/>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8AD1BE12-0A7F-80A6-479F-888E25DBFA6E}"/>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1" name="ZoneTexte 10">
            <a:extLst>
              <a:ext uri="{FF2B5EF4-FFF2-40B4-BE49-F238E27FC236}">
                <a16:creationId xmlns:a16="http://schemas.microsoft.com/office/drawing/2014/main" id="{2A855995-5461-1AD8-8A95-03B507DFAD65}"/>
              </a:ext>
            </a:extLst>
          </p:cNvPr>
          <p:cNvSpPr txBox="1"/>
          <p:nvPr/>
        </p:nvSpPr>
        <p:spPr>
          <a:xfrm>
            <a:off x="243618" y="737076"/>
            <a:ext cx="8846986" cy="1231106"/>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rPr>
              <a:t>3. Baie de Bouéni</a:t>
            </a:r>
          </a:p>
          <a:p>
            <a:pPr marL="1440" algn="ctr">
              <a:spcBef>
                <a:spcPts val="400"/>
              </a:spcBef>
              <a:spcAft>
                <a:spcPts val="799"/>
              </a:spcAft>
              <a:buClr>
                <a:srgbClr val="000000"/>
              </a:buClr>
            </a:pPr>
            <a:r>
              <a:rPr lang="fr-FR" b="1" spc="-1" dirty="0">
                <a:solidFill>
                  <a:srgbClr val="000000"/>
                </a:solidFill>
                <a:latin typeface="Marianne"/>
                <a:ea typeface="DejaVu Sans"/>
              </a:rPr>
              <a:t>Critères sélectionnés </a:t>
            </a:r>
          </a:p>
          <a:p>
            <a:pPr marL="1440" algn="ctr">
              <a:spcBef>
                <a:spcPts val="400"/>
              </a:spcBef>
              <a:spcAft>
                <a:spcPts val="799"/>
              </a:spcAft>
              <a:buClr>
                <a:srgbClr val="000000"/>
              </a:buClr>
            </a:pPr>
            <a:endParaRPr lang="fr-FR" b="1" spc="-1" dirty="0">
              <a:solidFill>
                <a:srgbClr val="000000"/>
              </a:solidFill>
              <a:latin typeface="Marianne"/>
              <a:ea typeface="DejaVu Sans"/>
            </a:endParaRPr>
          </a:p>
        </p:txBody>
      </p:sp>
      <p:sp>
        <p:nvSpPr>
          <p:cNvPr id="13" name="CustomShape 3">
            <a:extLst>
              <a:ext uri="{FF2B5EF4-FFF2-40B4-BE49-F238E27FC236}">
                <a16:creationId xmlns:a16="http://schemas.microsoft.com/office/drawing/2014/main" id="{8AA7444F-D756-FBB5-4F00-5BE69D419649}"/>
              </a:ext>
            </a:extLst>
          </p:cNvPr>
          <p:cNvSpPr/>
          <p:nvPr/>
        </p:nvSpPr>
        <p:spPr>
          <a:xfrm>
            <a:off x="478182" y="1414984"/>
            <a:ext cx="8422200" cy="31800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sp>
        <p:nvSpPr>
          <p:cNvPr id="14" name="CustomShape 3">
            <a:extLst>
              <a:ext uri="{FF2B5EF4-FFF2-40B4-BE49-F238E27FC236}">
                <a16:creationId xmlns:a16="http://schemas.microsoft.com/office/drawing/2014/main" id="{7C0DB4C6-782F-2165-A74B-16E2CC0264DF}"/>
              </a:ext>
            </a:extLst>
          </p:cNvPr>
          <p:cNvSpPr/>
          <p:nvPr/>
        </p:nvSpPr>
        <p:spPr>
          <a:xfrm>
            <a:off x="478183" y="1488403"/>
            <a:ext cx="8422200" cy="30388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graphicFrame>
        <p:nvGraphicFramePr>
          <p:cNvPr id="2" name="Tableau 1">
            <a:extLst>
              <a:ext uri="{FF2B5EF4-FFF2-40B4-BE49-F238E27FC236}">
                <a16:creationId xmlns:a16="http://schemas.microsoft.com/office/drawing/2014/main" id="{6FF9CDFB-5A5C-B92F-590F-57382574F522}"/>
              </a:ext>
            </a:extLst>
          </p:cNvPr>
          <p:cNvGraphicFramePr>
            <a:graphicFrameLocks noGrp="1"/>
          </p:cNvGraphicFramePr>
          <p:nvPr>
            <p:extLst>
              <p:ext uri="{D42A27DB-BD31-4B8C-83A1-F6EECF244321}">
                <p14:modId xmlns:p14="http://schemas.microsoft.com/office/powerpoint/2010/main" val="3916446158"/>
              </p:ext>
            </p:extLst>
          </p:nvPr>
        </p:nvGraphicFramePr>
        <p:xfrm>
          <a:off x="148507" y="1718551"/>
          <a:ext cx="8846986" cy="1559560"/>
        </p:xfrm>
        <a:graphic>
          <a:graphicData uri="http://schemas.openxmlformats.org/drawingml/2006/table">
            <a:tbl>
              <a:tblPr firstRow="1" bandRow="1">
                <a:tableStyleId>{5C22544A-7EE6-4342-B048-85BDC9FD1C3A}</a:tableStyleId>
              </a:tblPr>
              <a:tblGrid>
                <a:gridCol w="1896036">
                  <a:extLst>
                    <a:ext uri="{9D8B030D-6E8A-4147-A177-3AD203B41FA5}">
                      <a16:colId xmlns:a16="http://schemas.microsoft.com/office/drawing/2014/main" val="3464145485"/>
                    </a:ext>
                  </a:extLst>
                </a:gridCol>
                <a:gridCol w="6950950">
                  <a:extLst>
                    <a:ext uri="{9D8B030D-6E8A-4147-A177-3AD203B41FA5}">
                      <a16:colId xmlns:a16="http://schemas.microsoft.com/office/drawing/2014/main" val="437787186"/>
                    </a:ext>
                  </a:extLst>
                </a:gridCol>
              </a:tblGrid>
              <a:tr h="370840">
                <a:tc>
                  <a:txBody>
                    <a:bodyPr/>
                    <a:lstStyle/>
                    <a:p>
                      <a:r>
                        <a:rPr lang="fr-FR" sz="1600" dirty="0"/>
                        <a:t>Critère 6</a:t>
                      </a:r>
                    </a:p>
                  </a:txBody>
                  <a:tcPr/>
                </a:tc>
                <a:tc>
                  <a:txBody>
                    <a:bodyPr/>
                    <a:lstStyle/>
                    <a:p>
                      <a:endParaRPr lang="fr-FR" sz="1600" dirty="0"/>
                    </a:p>
                  </a:txBody>
                  <a:tcPr/>
                </a:tc>
                <a:extLst>
                  <a:ext uri="{0D108BD9-81ED-4DB2-BD59-A6C34878D82A}">
                    <a16:rowId xmlns:a16="http://schemas.microsoft.com/office/drawing/2014/main" val="32259123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&gt;1% de la population d'oiseaux d'eau</a:t>
                      </a:r>
                      <a:endParaRPr lang="fr-FR" sz="1400" dirty="0"/>
                    </a:p>
                  </a:txBody>
                  <a:tcPr/>
                </a:tc>
                <a:tc>
                  <a:txBody>
                    <a:bodyPr/>
                    <a:lstStyle/>
                    <a:p>
                      <a:r>
                        <a:rPr lang="fr-FR" sz="1200" b="0" dirty="0"/>
                        <a:t>Lieux privilégiés de refuge pour certaines espèces d’oiseaux, dont certaines espèces endémiques à Mayotte et diverses autres espèces d’intérêt pour Mayotte et la région.</a:t>
                      </a:r>
                    </a:p>
                    <a:p>
                      <a:r>
                        <a:rPr lang="fr-FR" sz="1200" b="0" dirty="0"/>
                        <a:t>Les estimations de population mondiales de Crabier blanc, varient entre 2,000 et 6,000  individus (</a:t>
                      </a:r>
                      <a:r>
                        <a:rPr lang="fr-FR" sz="1200" b="0" dirty="0" err="1"/>
                        <a:t>Ndang’ang’a</a:t>
                      </a:r>
                      <a:r>
                        <a:rPr lang="fr-FR" sz="1200" b="0" dirty="0"/>
                        <a:t>, P.K. and </a:t>
                      </a:r>
                      <a:r>
                        <a:rPr lang="fr-FR" sz="1200" b="0" dirty="0" err="1"/>
                        <a:t>Sande</a:t>
                      </a:r>
                      <a:r>
                        <a:rPr lang="fr-FR" sz="1200" b="0" dirty="0"/>
                        <a:t>, E. 2008). Depuis 2016 à 2024, les données de suivis du site ont montré une population de couple reproducteur entre 14 et 94 couples (nids actifs) soit en moyenne 122 individus reproducteurs dans la Baie de Bouéni. </a:t>
                      </a:r>
                    </a:p>
                  </a:txBody>
                  <a:tcPr/>
                </a:tc>
                <a:extLst>
                  <a:ext uri="{0D108BD9-81ED-4DB2-BD59-A6C34878D82A}">
                    <a16:rowId xmlns:a16="http://schemas.microsoft.com/office/drawing/2014/main" val="284772863"/>
                  </a:ext>
                </a:extLst>
              </a:tr>
            </a:tbl>
          </a:graphicData>
        </a:graphic>
      </p:graphicFrame>
    </p:spTree>
    <p:extLst>
      <p:ext uri="{BB962C8B-B14F-4D97-AF65-F5344CB8AC3E}">
        <p14:creationId xmlns:p14="http://schemas.microsoft.com/office/powerpoint/2010/main" val="28719714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299BA-DFE1-A0AB-0477-B19357EB8AEF}"/>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E9ACA0C6-EDC1-A139-628C-14968873EA5D}"/>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0E935A62-397A-5A79-E879-224413E7C596}"/>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DDB72352-9DE9-02DD-38C8-82509A40E955}"/>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1" name="ZoneTexte 10">
            <a:extLst>
              <a:ext uri="{FF2B5EF4-FFF2-40B4-BE49-F238E27FC236}">
                <a16:creationId xmlns:a16="http://schemas.microsoft.com/office/drawing/2014/main" id="{659262F3-6CFC-6980-3939-8BC56ADF69A2}"/>
              </a:ext>
            </a:extLst>
          </p:cNvPr>
          <p:cNvSpPr txBox="1"/>
          <p:nvPr/>
        </p:nvSpPr>
        <p:spPr>
          <a:xfrm>
            <a:off x="243618" y="737076"/>
            <a:ext cx="8846986" cy="1231106"/>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rPr>
              <a:t>3. Baie de Bouéni</a:t>
            </a:r>
          </a:p>
          <a:p>
            <a:pPr marL="1440" algn="ctr">
              <a:spcBef>
                <a:spcPts val="400"/>
              </a:spcBef>
              <a:spcAft>
                <a:spcPts val="799"/>
              </a:spcAft>
              <a:buClr>
                <a:srgbClr val="000000"/>
              </a:buClr>
            </a:pPr>
            <a:r>
              <a:rPr lang="fr-FR" b="1" spc="-1" dirty="0">
                <a:solidFill>
                  <a:srgbClr val="000000"/>
                </a:solidFill>
                <a:latin typeface="Marianne"/>
                <a:ea typeface="DejaVu Sans"/>
              </a:rPr>
              <a:t>Critères sélectionnés </a:t>
            </a:r>
          </a:p>
          <a:p>
            <a:pPr marL="1440" algn="ctr">
              <a:spcBef>
                <a:spcPts val="400"/>
              </a:spcBef>
              <a:spcAft>
                <a:spcPts val="799"/>
              </a:spcAft>
              <a:buClr>
                <a:srgbClr val="000000"/>
              </a:buClr>
            </a:pPr>
            <a:endParaRPr lang="fr-FR" b="1" spc="-1" dirty="0">
              <a:solidFill>
                <a:srgbClr val="000000"/>
              </a:solidFill>
              <a:latin typeface="Marianne"/>
              <a:ea typeface="DejaVu Sans"/>
            </a:endParaRPr>
          </a:p>
        </p:txBody>
      </p:sp>
      <p:sp>
        <p:nvSpPr>
          <p:cNvPr id="13" name="CustomShape 3">
            <a:extLst>
              <a:ext uri="{FF2B5EF4-FFF2-40B4-BE49-F238E27FC236}">
                <a16:creationId xmlns:a16="http://schemas.microsoft.com/office/drawing/2014/main" id="{A5B768E5-0D6F-2D49-E8E0-BB1334779F7A}"/>
              </a:ext>
            </a:extLst>
          </p:cNvPr>
          <p:cNvSpPr/>
          <p:nvPr/>
        </p:nvSpPr>
        <p:spPr>
          <a:xfrm>
            <a:off x="478182" y="1414984"/>
            <a:ext cx="8422200" cy="31800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sp>
        <p:nvSpPr>
          <p:cNvPr id="14" name="CustomShape 3">
            <a:extLst>
              <a:ext uri="{FF2B5EF4-FFF2-40B4-BE49-F238E27FC236}">
                <a16:creationId xmlns:a16="http://schemas.microsoft.com/office/drawing/2014/main" id="{B5D56AF7-7988-94E2-47B5-A4DF9B8547A3}"/>
              </a:ext>
            </a:extLst>
          </p:cNvPr>
          <p:cNvSpPr/>
          <p:nvPr/>
        </p:nvSpPr>
        <p:spPr>
          <a:xfrm>
            <a:off x="478183" y="1488403"/>
            <a:ext cx="8422200" cy="30388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graphicFrame>
        <p:nvGraphicFramePr>
          <p:cNvPr id="2" name="Tableau 1">
            <a:extLst>
              <a:ext uri="{FF2B5EF4-FFF2-40B4-BE49-F238E27FC236}">
                <a16:creationId xmlns:a16="http://schemas.microsoft.com/office/drawing/2014/main" id="{85AD5942-98C1-3BB6-5915-35891537E9D1}"/>
              </a:ext>
            </a:extLst>
          </p:cNvPr>
          <p:cNvGraphicFramePr>
            <a:graphicFrameLocks noGrp="1"/>
          </p:cNvGraphicFramePr>
          <p:nvPr/>
        </p:nvGraphicFramePr>
        <p:xfrm>
          <a:off x="0" y="1691656"/>
          <a:ext cx="9090612" cy="2595880"/>
        </p:xfrm>
        <a:graphic>
          <a:graphicData uri="http://schemas.openxmlformats.org/drawingml/2006/table">
            <a:tbl>
              <a:tblPr firstRow="1" bandRow="1">
                <a:tableStyleId>{5C22544A-7EE6-4342-B048-85BDC9FD1C3A}</a:tableStyleId>
              </a:tblPr>
              <a:tblGrid>
                <a:gridCol w="1010068">
                  <a:extLst>
                    <a:ext uri="{9D8B030D-6E8A-4147-A177-3AD203B41FA5}">
                      <a16:colId xmlns:a16="http://schemas.microsoft.com/office/drawing/2014/main" val="3464145485"/>
                    </a:ext>
                  </a:extLst>
                </a:gridCol>
                <a:gridCol w="1010068">
                  <a:extLst>
                    <a:ext uri="{9D8B030D-6E8A-4147-A177-3AD203B41FA5}">
                      <a16:colId xmlns:a16="http://schemas.microsoft.com/office/drawing/2014/main" val="3340211698"/>
                    </a:ext>
                  </a:extLst>
                </a:gridCol>
                <a:gridCol w="1010068">
                  <a:extLst>
                    <a:ext uri="{9D8B030D-6E8A-4147-A177-3AD203B41FA5}">
                      <a16:colId xmlns:a16="http://schemas.microsoft.com/office/drawing/2014/main" val="2246529484"/>
                    </a:ext>
                  </a:extLst>
                </a:gridCol>
                <a:gridCol w="1010068">
                  <a:extLst>
                    <a:ext uri="{9D8B030D-6E8A-4147-A177-3AD203B41FA5}">
                      <a16:colId xmlns:a16="http://schemas.microsoft.com/office/drawing/2014/main" val="1659420644"/>
                    </a:ext>
                  </a:extLst>
                </a:gridCol>
                <a:gridCol w="1010068">
                  <a:extLst>
                    <a:ext uri="{9D8B030D-6E8A-4147-A177-3AD203B41FA5}">
                      <a16:colId xmlns:a16="http://schemas.microsoft.com/office/drawing/2014/main" val="1763753518"/>
                    </a:ext>
                  </a:extLst>
                </a:gridCol>
                <a:gridCol w="1010068">
                  <a:extLst>
                    <a:ext uri="{9D8B030D-6E8A-4147-A177-3AD203B41FA5}">
                      <a16:colId xmlns:a16="http://schemas.microsoft.com/office/drawing/2014/main" val="3030437153"/>
                    </a:ext>
                  </a:extLst>
                </a:gridCol>
                <a:gridCol w="1010068">
                  <a:extLst>
                    <a:ext uri="{9D8B030D-6E8A-4147-A177-3AD203B41FA5}">
                      <a16:colId xmlns:a16="http://schemas.microsoft.com/office/drawing/2014/main" val="2478120962"/>
                    </a:ext>
                  </a:extLst>
                </a:gridCol>
                <a:gridCol w="1010068">
                  <a:extLst>
                    <a:ext uri="{9D8B030D-6E8A-4147-A177-3AD203B41FA5}">
                      <a16:colId xmlns:a16="http://schemas.microsoft.com/office/drawing/2014/main" val="895405220"/>
                    </a:ext>
                  </a:extLst>
                </a:gridCol>
                <a:gridCol w="1010068">
                  <a:extLst>
                    <a:ext uri="{9D8B030D-6E8A-4147-A177-3AD203B41FA5}">
                      <a16:colId xmlns:a16="http://schemas.microsoft.com/office/drawing/2014/main" val="917950751"/>
                    </a:ext>
                  </a:extLst>
                </a:gridCol>
              </a:tblGrid>
              <a:tr h="370840">
                <a:tc>
                  <a:txBody>
                    <a:bodyPr/>
                    <a:lstStyle/>
                    <a:p>
                      <a:r>
                        <a:rPr lang="fr-FR" sz="1600" dirty="0"/>
                        <a:t>Critère 1</a:t>
                      </a:r>
                    </a:p>
                  </a:txBody>
                  <a:tcPr/>
                </a:tc>
                <a:tc>
                  <a:txBody>
                    <a:bodyPr/>
                    <a:lstStyle/>
                    <a:p>
                      <a:r>
                        <a:rPr lang="fr-FR" sz="1600" dirty="0"/>
                        <a:t>Critère 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5</a:t>
                      </a:r>
                    </a:p>
                  </a:txBody>
                  <a:tcPr>
                    <a:solidFill>
                      <a:schemeClr val="tx1">
                        <a:lumMod val="50000"/>
                        <a:lumOff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7</a:t>
                      </a:r>
                    </a:p>
                  </a:txBody>
                  <a:tcPr>
                    <a:solidFill>
                      <a:schemeClr val="tx1">
                        <a:lumMod val="50000"/>
                        <a:lumOff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8</a:t>
                      </a:r>
                    </a:p>
                  </a:txBody>
                  <a:tcPr>
                    <a:solidFill>
                      <a:schemeClr val="tx1">
                        <a:lumMod val="50000"/>
                        <a:lumOff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9</a:t>
                      </a:r>
                    </a:p>
                  </a:txBody>
                  <a:tcPr>
                    <a:solidFill>
                      <a:schemeClr val="tx1">
                        <a:lumMod val="50000"/>
                        <a:lumOff val="50000"/>
                      </a:schemeClr>
                    </a:solidFill>
                  </a:tcPr>
                </a:tc>
                <a:extLst>
                  <a:ext uri="{0D108BD9-81ED-4DB2-BD59-A6C34878D82A}">
                    <a16:rowId xmlns:a16="http://schemas.microsoft.com/office/drawing/2014/main" val="3225912375"/>
                  </a:ext>
                </a:extLst>
              </a:tr>
              <a:tr h="370840">
                <a:tc>
                  <a:txBody>
                    <a:bodyPr/>
                    <a:lstStyle/>
                    <a:p>
                      <a:r>
                        <a:rPr lang="fr-FR" sz="1400" b="0" i="0" kern="1200" dirty="0">
                          <a:solidFill>
                            <a:schemeClr val="dk1"/>
                          </a:solidFill>
                          <a:effectLst/>
                          <a:latin typeface="+mn-lt"/>
                          <a:ea typeface="+mn-ea"/>
                          <a:cs typeface="+mn-cs"/>
                        </a:rPr>
                        <a:t>Types de zones humides naturels ou quasi naturels représentatifs, rares ou uniques</a:t>
                      </a:r>
                      <a:endParaRPr lang="fr-FR" sz="1200" dirty="0"/>
                    </a:p>
                  </a:txBody>
                  <a:tcPr/>
                </a:tc>
                <a:tc>
                  <a:txBody>
                    <a:bodyPr/>
                    <a:lstStyle/>
                    <a:p>
                      <a:r>
                        <a:rPr lang="fr-FR" sz="1400" b="0" i="0" kern="1200" dirty="0">
                          <a:solidFill>
                            <a:schemeClr val="dk1"/>
                          </a:solidFill>
                          <a:effectLst/>
                          <a:latin typeface="+mn-lt"/>
                          <a:ea typeface="+mn-ea"/>
                          <a:cs typeface="+mn-cs"/>
                        </a:rPr>
                        <a:t>Espèces rares et communautés écologiques menacées</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Diversité biologique</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Habitat pour un stade critique du cycle et de vie ou lors de conditions difficiles</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&gt; 20'000 oiseaux d'eau</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&gt;1% de la population d'oiseaux d'eau</a:t>
                      </a:r>
                      <a:endParaRPr lang="fr-FR"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Espèces de poisson significatives ou représentatives</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Frayères pour les poissons, </a:t>
                      </a:r>
                      <a:r>
                        <a:rPr lang="fr-FR" sz="1400" b="0" i="0" kern="1200" dirty="0" err="1">
                          <a:solidFill>
                            <a:schemeClr val="dk1"/>
                          </a:solidFill>
                          <a:effectLst/>
                          <a:latin typeface="+mn-lt"/>
                          <a:ea typeface="+mn-ea"/>
                          <a:cs typeface="+mn-cs"/>
                        </a:rPr>
                        <a:t>etc</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&gt;1% de la population non-aviaire</a:t>
                      </a:r>
                      <a:endParaRPr lang="fr-FR" sz="1400" dirty="0"/>
                    </a:p>
                  </a:txBody>
                  <a:tcPr/>
                </a:tc>
                <a:extLst>
                  <a:ext uri="{0D108BD9-81ED-4DB2-BD59-A6C34878D82A}">
                    <a16:rowId xmlns:a16="http://schemas.microsoft.com/office/drawing/2014/main" val="284772863"/>
                  </a:ext>
                </a:extLst>
              </a:tr>
            </a:tbl>
          </a:graphicData>
        </a:graphic>
      </p:graphicFrame>
    </p:spTree>
    <p:extLst>
      <p:ext uri="{BB962C8B-B14F-4D97-AF65-F5344CB8AC3E}">
        <p14:creationId xmlns:p14="http://schemas.microsoft.com/office/powerpoint/2010/main" val="2894124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5ACA8-3063-97B5-4DB0-DE85423B3094}"/>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7FFF4A52-CB97-C5A7-E612-A1B66B017AFB}"/>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F1CB4080-2522-D0D9-098A-BCF894CB488A}"/>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32CA9B7E-1CA1-814E-CA9B-D8B6A01561CB}"/>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1" name="ZoneTexte 10">
            <a:extLst>
              <a:ext uri="{FF2B5EF4-FFF2-40B4-BE49-F238E27FC236}">
                <a16:creationId xmlns:a16="http://schemas.microsoft.com/office/drawing/2014/main" id="{56A6A010-DF81-0448-0917-A799E84D4C6E}"/>
              </a:ext>
            </a:extLst>
          </p:cNvPr>
          <p:cNvSpPr txBox="1"/>
          <p:nvPr/>
        </p:nvSpPr>
        <p:spPr>
          <a:xfrm>
            <a:off x="243618" y="737076"/>
            <a:ext cx="8846986" cy="1231106"/>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rPr>
              <a:t>3. Baie de Bouéni</a:t>
            </a:r>
          </a:p>
          <a:p>
            <a:pPr marL="1440" algn="ctr">
              <a:spcBef>
                <a:spcPts val="400"/>
              </a:spcBef>
              <a:spcAft>
                <a:spcPts val="799"/>
              </a:spcAft>
              <a:buClr>
                <a:srgbClr val="000000"/>
              </a:buClr>
            </a:pPr>
            <a:r>
              <a:rPr lang="fr-FR" b="1" spc="-1" dirty="0">
                <a:solidFill>
                  <a:srgbClr val="000000"/>
                </a:solidFill>
                <a:latin typeface="Marianne"/>
                <a:ea typeface="DejaVu Sans"/>
              </a:rPr>
              <a:t>Critères sélectionnés </a:t>
            </a:r>
          </a:p>
          <a:p>
            <a:pPr marL="1440" algn="ctr">
              <a:spcBef>
                <a:spcPts val="400"/>
              </a:spcBef>
              <a:spcAft>
                <a:spcPts val="799"/>
              </a:spcAft>
              <a:buClr>
                <a:srgbClr val="000000"/>
              </a:buClr>
            </a:pPr>
            <a:endParaRPr lang="fr-FR" b="1" spc="-1" dirty="0">
              <a:solidFill>
                <a:srgbClr val="000000"/>
              </a:solidFill>
              <a:latin typeface="Marianne"/>
              <a:ea typeface="DejaVu Sans"/>
            </a:endParaRPr>
          </a:p>
        </p:txBody>
      </p:sp>
      <p:sp>
        <p:nvSpPr>
          <p:cNvPr id="13" name="CustomShape 3">
            <a:extLst>
              <a:ext uri="{FF2B5EF4-FFF2-40B4-BE49-F238E27FC236}">
                <a16:creationId xmlns:a16="http://schemas.microsoft.com/office/drawing/2014/main" id="{CDA65C80-8931-E664-713C-F18FEB02ECBB}"/>
              </a:ext>
            </a:extLst>
          </p:cNvPr>
          <p:cNvSpPr/>
          <p:nvPr/>
        </p:nvSpPr>
        <p:spPr>
          <a:xfrm>
            <a:off x="478182" y="1414984"/>
            <a:ext cx="8422200" cy="31800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sp>
        <p:nvSpPr>
          <p:cNvPr id="14" name="CustomShape 3">
            <a:extLst>
              <a:ext uri="{FF2B5EF4-FFF2-40B4-BE49-F238E27FC236}">
                <a16:creationId xmlns:a16="http://schemas.microsoft.com/office/drawing/2014/main" id="{B3A0D470-6D5B-3B76-A8EC-6CD955D1E362}"/>
              </a:ext>
            </a:extLst>
          </p:cNvPr>
          <p:cNvSpPr/>
          <p:nvPr/>
        </p:nvSpPr>
        <p:spPr>
          <a:xfrm>
            <a:off x="478183" y="1488403"/>
            <a:ext cx="8422200" cy="30388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graphicFrame>
        <p:nvGraphicFramePr>
          <p:cNvPr id="2" name="Tableau 1">
            <a:extLst>
              <a:ext uri="{FF2B5EF4-FFF2-40B4-BE49-F238E27FC236}">
                <a16:creationId xmlns:a16="http://schemas.microsoft.com/office/drawing/2014/main" id="{FBBDC24C-558C-4ADB-A35E-0747991FD2D8}"/>
              </a:ext>
            </a:extLst>
          </p:cNvPr>
          <p:cNvGraphicFramePr>
            <a:graphicFrameLocks noGrp="1"/>
          </p:cNvGraphicFramePr>
          <p:nvPr>
            <p:extLst>
              <p:ext uri="{D42A27DB-BD31-4B8C-83A1-F6EECF244321}">
                <p14:modId xmlns:p14="http://schemas.microsoft.com/office/powerpoint/2010/main" val="3852212482"/>
              </p:ext>
            </p:extLst>
          </p:nvPr>
        </p:nvGraphicFramePr>
        <p:xfrm>
          <a:off x="0" y="1691656"/>
          <a:ext cx="9090612" cy="2595880"/>
        </p:xfrm>
        <a:graphic>
          <a:graphicData uri="http://schemas.openxmlformats.org/drawingml/2006/table">
            <a:tbl>
              <a:tblPr firstRow="1" bandRow="1">
                <a:tableStyleId>{5C22544A-7EE6-4342-B048-85BDC9FD1C3A}</a:tableStyleId>
              </a:tblPr>
              <a:tblGrid>
                <a:gridCol w="1010068">
                  <a:extLst>
                    <a:ext uri="{9D8B030D-6E8A-4147-A177-3AD203B41FA5}">
                      <a16:colId xmlns:a16="http://schemas.microsoft.com/office/drawing/2014/main" val="3464145485"/>
                    </a:ext>
                  </a:extLst>
                </a:gridCol>
                <a:gridCol w="1010068">
                  <a:extLst>
                    <a:ext uri="{9D8B030D-6E8A-4147-A177-3AD203B41FA5}">
                      <a16:colId xmlns:a16="http://schemas.microsoft.com/office/drawing/2014/main" val="3340211698"/>
                    </a:ext>
                  </a:extLst>
                </a:gridCol>
                <a:gridCol w="1010068">
                  <a:extLst>
                    <a:ext uri="{9D8B030D-6E8A-4147-A177-3AD203B41FA5}">
                      <a16:colId xmlns:a16="http://schemas.microsoft.com/office/drawing/2014/main" val="2246529484"/>
                    </a:ext>
                  </a:extLst>
                </a:gridCol>
                <a:gridCol w="1010068">
                  <a:extLst>
                    <a:ext uri="{9D8B030D-6E8A-4147-A177-3AD203B41FA5}">
                      <a16:colId xmlns:a16="http://schemas.microsoft.com/office/drawing/2014/main" val="1659420644"/>
                    </a:ext>
                  </a:extLst>
                </a:gridCol>
                <a:gridCol w="1010068">
                  <a:extLst>
                    <a:ext uri="{9D8B030D-6E8A-4147-A177-3AD203B41FA5}">
                      <a16:colId xmlns:a16="http://schemas.microsoft.com/office/drawing/2014/main" val="1763753518"/>
                    </a:ext>
                  </a:extLst>
                </a:gridCol>
                <a:gridCol w="1010068">
                  <a:extLst>
                    <a:ext uri="{9D8B030D-6E8A-4147-A177-3AD203B41FA5}">
                      <a16:colId xmlns:a16="http://schemas.microsoft.com/office/drawing/2014/main" val="3030437153"/>
                    </a:ext>
                  </a:extLst>
                </a:gridCol>
                <a:gridCol w="1010068">
                  <a:extLst>
                    <a:ext uri="{9D8B030D-6E8A-4147-A177-3AD203B41FA5}">
                      <a16:colId xmlns:a16="http://schemas.microsoft.com/office/drawing/2014/main" val="2478120962"/>
                    </a:ext>
                  </a:extLst>
                </a:gridCol>
                <a:gridCol w="1010068">
                  <a:extLst>
                    <a:ext uri="{9D8B030D-6E8A-4147-A177-3AD203B41FA5}">
                      <a16:colId xmlns:a16="http://schemas.microsoft.com/office/drawing/2014/main" val="895405220"/>
                    </a:ext>
                  </a:extLst>
                </a:gridCol>
                <a:gridCol w="1010068">
                  <a:extLst>
                    <a:ext uri="{9D8B030D-6E8A-4147-A177-3AD203B41FA5}">
                      <a16:colId xmlns:a16="http://schemas.microsoft.com/office/drawing/2014/main" val="917950751"/>
                    </a:ext>
                  </a:extLst>
                </a:gridCol>
              </a:tblGrid>
              <a:tr h="370840">
                <a:tc>
                  <a:txBody>
                    <a:bodyPr/>
                    <a:lstStyle/>
                    <a:p>
                      <a:r>
                        <a:rPr lang="fr-FR" sz="1600" dirty="0"/>
                        <a:t>Critère 1</a:t>
                      </a:r>
                    </a:p>
                  </a:txBody>
                  <a:tcPr/>
                </a:tc>
                <a:tc>
                  <a:txBody>
                    <a:bodyPr/>
                    <a:lstStyle/>
                    <a:p>
                      <a:r>
                        <a:rPr lang="fr-FR" sz="1600" dirty="0"/>
                        <a:t>Critère 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5</a:t>
                      </a:r>
                    </a:p>
                  </a:txBody>
                  <a:tcPr>
                    <a:solidFill>
                      <a:schemeClr val="tx1">
                        <a:lumMod val="50000"/>
                        <a:lumOff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7</a:t>
                      </a:r>
                    </a:p>
                  </a:txBody>
                  <a:tcPr>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8</a:t>
                      </a:r>
                    </a:p>
                  </a:txBody>
                  <a:tcPr>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9</a:t>
                      </a:r>
                    </a:p>
                  </a:txBody>
                  <a:tcPr>
                    <a:solidFill>
                      <a:schemeClr val="tx1">
                        <a:lumMod val="50000"/>
                        <a:lumOff val="50000"/>
                      </a:schemeClr>
                    </a:solidFill>
                  </a:tcPr>
                </a:tc>
                <a:extLst>
                  <a:ext uri="{0D108BD9-81ED-4DB2-BD59-A6C34878D82A}">
                    <a16:rowId xmlns:a16="http://schemas.microsoft.com/office/drawing/2014/main" val="3225912375"/>
                  </a:ext>
                </a:extLst>
              </a:tr>
              <a:tr h="370840">
                <a:tc>
                  <a:txBody>
                    <a:bodyPr/>
                    <a:lstStyle/>
                    <a:p>
                      <a:r>
                        <a:rPr lang="fr-FR" sz="1400" b="0" i="0" kern="1200" dirty="0">
                          <a:solidFill>
                            <a:schemeClr val="dk1"/>
                          </a:solidFill>
                          <a:effectLst/>
                          <a:latin typeface="+mn-lt"/>
                          <a:ea typeface="+mn-ea"/>
                          <a:cs typeface="+mn-cs"/>
                        </a:rPr>
                        <a:t>Types de zones humides naturels ou quasi naturels représentatifs, rares ou uniques</a:t>
                      </a:r>
                      <a:endParaRPr lang="fr-FR" sz="1200" dirty="0"/>
                    </a:p>
                  </a:txBody>
                  <a:tcPr/>
                </a:tc>
                <a:tc>
                  <a:txBody>
                    <a:bodyPr/>
                    <a:lstStyle/>
                    <a:p>
                      <a:r>
                        <a:rPr lang="fr-FR" sz="1400" b="0" i="0" kern="1200" dirty="0">
                          <a:solidFill>
                            <a:schemeClr val="dk1"/>
                          </a:solidFill>
                          <a:effectLst/>
                          <a:latin typeface="+mn-lt"/>
                          <a:ea typeface="+mn-ea"/>
                          <a:cs typeface="+mn-cs"/>
                        </a:rPr>
                        <a:t>Espèces rares et communautés écologiques menacées</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Diversité biologique</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Habitat pour un stade critique du cycle et de vie ou lors de conditions difficiles</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&gt; 20'000 oiseaux d'eau</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&gt;1% de la population d'oiseaux d'eau</a:t>
                      </a:r>
                      <a:endParaRPr lang="fr-FR"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Espèces de poisson significatives ou représentatives</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Frayères pour les poissons, </a:t>
                      </a:r>
                      <a:r>
                        <a:rPr lang="fr-FR" sz="1400" b="0" i="0" kern="1200" dirty="0" err="1">
                          <a:solidFill>
                            <a:schemeClr val="dk1"/>
                          </a:solidFill>
                          <a:effectLst/>
                          <a:latin typeface="+mn-lt"/>
                          <a:ea typeface="+mn-ea"/>
                          <a:cs typeface="+mn-cs"/>
                        </a:rPr>
                        <a:t>etc</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&gt;1% de la population non-aviaire</a:t>
                      </a:r>
                      <a:endParaRPr lang="fr-FR" sz="1400" dirty="0"/>
                    </a:p>
                  </a:txBody>
                  <a:tcPr/>
                </a:tc>
                <a:extLst>
                  <a:ext uri="{0D108BD9-81ED-4DB2-BD59-A6C34878D82A}">
                    <a16:rowId xmlns:a16="http://schemas.microsoft.com/office/drawing/2014/main" val="284772863"/>
                  </a:ext>
                </a:extLst>
              </a:tr>
            </a:tbl>
          </a:graphicData>
        </a:graphic>
      </p:graphicFrame>
    </p:spTree>
    <p:extLst>
      <p:ext uri="{BB962C8B-B14F-4D97-AF65-F5344CB8AC3E}">
        <p14:creationId xmlns:p14="http://schemas.microsoft.com/office/powerpoint/2010/main" val="2046619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9E0E3-D84B-FC67-428C-3EDFD432EC54}"/>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AE89C3E5-79B2-C5F6-6A0F-85361E271D56}"/>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79F0219F-3C23-2826-F7DB-D39DFB91E357}"/>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D0E6E387-C360-2A2F-337C-8EABF519FB25}"/>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1" name="ZoneTexte 10">
            <a:extLst>
              <a:ext uri="{FF2B5EF4-FFF2-40B4-BE49-F238E27FC236}">
                <a16:creationId xmlns:a16="http://schemas.microsoft.com/office/drawing/2014/main" id="{E8C9DD01-2414-7A6A-2A3F-4B9E248BA3EF}"/>
              </a:ext>
            </a:extLst>
          </p:cNvPr>
          <p:cNvSpPr txBox="1"/>
          <p:nvPr/>
        </p:nvSpPr>
        <p:spPr>
          <a:xfrm>
            <a:off x="243618" y="737076"/>
            <a:ext cx="8846986" cy="1231106"/>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rPr>
              <a:t>3. Baie de Bouéni</a:t>
            </a:r>
          </a:p>
          <a:p>
            <a:pPr marL="1440" algn="ctr">
              <a:spcBef>
                <a:spcPts val="400"/>
              </a:spcBef>
              <a:spcAft>
                <a:spcPts val="799"/>
              </a:spcAft>
              <a:buClr>
                <a:srgbClr val="000000"/>
              </a:buClr>
            </a:pPr>
            <a:r>
              <a:rPr lang="fr-FR" b="1" spc="-1" dirty="0">
                <a:solidFill>
                  <a:srgbClr val="000000"/>
                </a:solidFill>
                <a:latin typeface="Marianne"/>
                <a:ea typeface="DejaVu Sans"/>
              </a:rPr>
              <a:t>Critères sélectionnés </a:t>
            </a:r>
          </a:p>
          <a:p>
            <a:pPr marL="1440" algn="ctr">
              <a:spcBef>
                <a:spcPts val="400"/>
              </a:spcBef>
              <a:spcAft>
                <a:spcPts val="799"/>
              </a:spcAft>
              <a:buClr>
                <a:srgbClr val="000000"/>
              </a:buClr>
            </a:pPr>
            <a:endParaRPr lang="fr-FR" b="1" spc="-1" dirty="0">
              <a:solidFill>
                <a:srgbClr val="000000"/>
              </a:solidFill>
              <a:latin typeface="Marianne"/>
              <a:ea typeface="DejaVu Sans"/>
            </a:endParaRPr>
          </a:p>
        </p:txBody>
      </p:sp>
      <p:sp>
        <p:nvSpPr>
          <p:cNvPr id="13" name="CustomShape 3">
            <a:extLst>
              <a:ext uri="{FF2B5EF4-FFF2-40B4-BE49-F238E27FC236}">
                <a16:creationId xmlns:a16="http://schemas.microsoft.com/office/drawing/2014/main" id="{B8808B1B-3B31-6A73-83AB-EBC781DE75EE}"/>
              </a:ext>
            </a:extLst>
          </p:cNvPr>
          <p:cNvSpPr/>
          <p:nvPr/>
        </p:nvSpPr>
        <p:spPr>
          <a:xfrm>
            <a:off x="478182" y="1414984"/>
            <a:ext cx="8422200" cy="31800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sp>
        <p:nvSpPr>
          <p:cNvPr id="14" name="CustomShape 3">
            <a:extLst>
              <a:ext uri="{FF2B5EF4-FFF2-40B4-BE49-F238E27FC236}">
                <a16:creationId xmlns:a16="http://schemas.microsoft.com/office/drawing/2014/main" id="{A953A6EE-1904-B2FF-5CE1-DC91784063DB}"/>
              </a:ext>
            </a:extLst>
          </p:cNvPr>
          <p:cNvSpPr/>
          <p:nvPr/>
        </p:nvSpPr>
        <p:spPr>
          <a:xfrm>
            <a:off x="478183" y="1488403"/>
            <a:ext cx="8422200" cy="30388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graphicFrame>
        <p:nvGraphicFramePr>
          <p:cNvPr id="2" name="Tableau 1">
            <a:extLst>
              <a:ext uri="{FF2B5EF4-FFF2-40B4-BE49-F238E27FC236}">
                <a16:creationId xmlns:a16="http://schemas.microsoft.com/office/drawing/2014/main" id="{05509445-D5BB-9FB8-93D0-BE7708A74AA4}"/>
              </a:ext>
            </a:extLst>
          </p:cNvPr>
          <p:cNvGraphicFramePr>
            <a:graphicFrameLocks noGrp="1"/>
          </p:cNvGraphicFramePr>
          <p:nvPr>
            <p:extLst>
              <p:ext uri="{D42A27DB-BD31-4B8C-83A1-F6EECF244321}">
                <p14:modId xmlns:p14="http://schemas.microsoft.com/office/powerpoint/2010/main" val="2323708091"/>
              </p:ext>
            </p:extLst>
          </p:nvPr>
        </p:nvGraphicFramePr>
        <p:xfrm>
          <a:off x="148507" y="1718551"/>
          <a:ext cx="8846986" cy="2291080"/>
        </p:xfrm>
        <a:graphic>
          <a:graphicData uri="http://schemas.openxmlformats.org/drawingml/2006/table">
            <a:tbl>
              <a:tblPr firstRow="1" bandRow="1">
                <a:tableStyleId>{5C22544A-7EE6-4342-B048-85BDC9FD1C3A}</a:tableStyleId>
              </a:tblPr>
              <a:tblGrid>
                <a:gridCol w="1896036">
                  <a:extLst>
                    <a:ext uri="{9D8B030D-6E8A-4147-A177-3AD203B41FA5}">
                      <a16:colId xmlns:a16="http://schemas.microsoft.com/office/drawing/2014/main" val="3464145485"/>
                    </a:ext>
                  </a:extLst>
                </a:gridCol>
                <a:gridCol w="6950950">
                  <a:extLst>
                    <a:ext uri="{9D8B030D-6E8A-4147-A177-3AD203B41FA5}">
                      <a16:colId xmlns:a16="http://schemas.microsoft.com/office/drawing/2014/main" val="437787186"/>
                    </a:ext>
                  </a:extLst>
                </a:gridCol>
              </a:tblGrid>
              <a:tr h="370840">
                <a:tc>
                  <a:txBody>
                    <a:bodyPr/>
                    <a:lstStyle/>
                    <a:p>
                      <a:r>
                        <a:rPr lang="fr-FR" sz="1600" dirty="0"/>
                        <a:t>Critère 7</a:t>
                      </a:r>
                    </a:p>
                  </a:txBody>
                  <a:tcPr/>
                </a:tc>
                <a:tc>
                  <a:txBody>
                    <a:bodyPr/>
                    <a:lstStyle/>
                    <a:p>
                      <a:endParaRPr lang="fr-FR" sz="1600" dirty="0"/>
                    </a:p>
                  </a:txBody>
                  <a:tcPr/>
                </a:tc>
                <a:extLst>
                  <a:ext uri="{0D108BD9-81ED-4DB2-BD59-A6C34878D82A}">
                    <a16:rowId xmlns:a16="http://schemas.microsoft.com/office/drawing/2014/main" val="32259123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Espèces de poisson significatives ou représentatives</a:t>
                      </a:r>
                      <a:endParaRPr lang="fr-FR" sz="1100" dirty="0"/>
                    </a:p>
                  </a:txBody>
                  <a:tcPr/>
                </a:tc>
                <a:tc>
                  <a:txBody>
                    <a:bodyPr/>
                    <a:lstStyle/>
                    <a:p>
                      <a:r>
                        <a:rPr lang="fr-FR" sz="1200" b="0" dirty="0"/>
                        <a:t>Il est dit que 70 à 80% des espèces marines présentes dans le lagon mahorais passent divers stades de leur vie dans la mangrove.</a:t>
                      </a:r>
                    </a:p>
                    <a:p>
                      <a:r>
                        <a:rPr lang="fr-FR" sz="1200" b="0" dirty="0"/>
                        <a:t>Point de départ d’une chaîne alimentaire complexe, depuis les débris organiques, nourriture de base pour de nombreuses espèces animales jusqu’aux échelons supérieurs, elle est fondamentale dans le maintien des activités de pêche dans le lagon.</a:t>
                      </a:r>
                    </a:p>
                    <a:p>
                      <a:endParaRPr lang="fr-FR" sz="1200" b="0" dirty="0"/>
                    </a:p>
                    <a:p>
                      <a:r>
                        <a:rPr lang="fr-FR" sz="1200" b="0" dirty="0"/>
                        <a:t>Les espèces suivantes sont présentes : </a:t>
                      </a:r>
                    </a:p>
                    <a:p>
                      <a:r>
                        <a:rPr lang="fr-FR" sz="1200" b="0" dirty="0"/>
                        <a:t>•	Mérou à taches blanches (</a:t>
                      </a:r>
                      <a:r>
                        <a:rPr lang="fr-FR" sz="1200" b="0" dirty="0" err="1"/>
                        <a:t>Epinephelus</a:t>
                      </a:r>
                      <a:r>
                        <a:rPr lang="fr-FR" sz="1200" b="0" dirty="0"/>
                        <a:t> </a:t>
                      </a:r>
                      <a:r>
                        <a:rPr lang="fr-FR" sz="1200" b="0" dirty="0" err="1"/>
                        <a:t>coeruleopunctatus</a:t>
                      </a:r>
                      <a:r>
                        <a:rPr lang="fr-FR" sz="1200" b="0" dirty="0"/>
                        <a:t>), classé en danger critique d'extinction à Mayotte (CR).</a:t>
                      </a:r>
                    </a:p>
                    <a:p>
                      <a:r>
                        <a:rPr lang="fr-FR" sz="1200" b="0" dirty="0"/>
                        <a:t>•	Vara </a:t>
                      </a:r>
                      <a:r>
                        <a:rPr lang="fr-FR" sz="1200" b="0" dirty="0" err="1"/>
                        <a:t>Vara</a:t>
                      </a:r>
                      <a:r>
                        <a:rPr lang="fr-FR" sz="1200" b="0" dirty="0"/>
                        <a:t> (</a:t>
                      </a:r>
                      <a:r>
                        <a:rPr lang="fr-FR" sz="1200" b="0" dirty="0" err="1"/>
                        <a:t>Lutjanus</a:t>
                      </a:r>
                      <a:r>
                        <a:rPr lang="fr-FR" sz="1200" b="0" dirty="0"/>
                        <a:t> </a:t>
                      </a:r>
                      <a:r>
                        <a:rPr lang="fr-FR" sz="1200" b="0" dirty="0" err="1"/>
                        <a:t>bohar</a:t>
                      </a:r>
                      <a:r>
                        <a:rPr lang="fr-FR" sz="1200" b="0" dirty="0"/>
                        <a:t>), classé  vulnérable à Mayotte (VU).</a:t>
                      </a:r>
                    </a:p>
                  </a:txBody>
                  <a:tcPr/>
                </a:tc>
                <a:extLst>
                  <a:ext uri="{0D108BD9-81ED-4DB2-BD59-A6C34878D82A}">
                    <a16:rowId xmlns:a16="http://schemas.microsoft.com/office/drawing/2014/main" val="284772863"/>
                  </a:ext>
                </a:extLst>
              </a:tr>
            </a:tbl>
          </a:graphicData>
        </a:graphic>
      </p:graphicFrame>
    </p:spTree>
    <p:extLst>
      <p:ext uri="{BB962C8B-B14F-4D97-AF65-F5344CB8AC3E}">
        <p14:creationId xmlns:p14="http://schemas.microsoft.com/office/powerpoint/2010/main" val="17840945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8E013-B066-B484-2A88-27180752252E}"/>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D75A7ADA-45A3-841B-EE1A-6F9722501B20}"/>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17952CC4-557E-A6BC-340C-8F7456A15541}"/>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366239E9-044C-2F28-0D21-75A68C08C69B}"/>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1" name="ZoneTexte 10">
            <a:extLst>
              <a:ext uri="{FF2B5EF4-FFF2-40B4-BE49-F238E27FC236}">
                <a16:creationId xmlns:a16="http://schemas.microsoft.com/office/drawing/2014/main" id="{B28B3DA7-DABA-8978-429D-7E9CF769B35F}"/>
              </a:ext>
            </a:extLst>
          </p:cNvPr>
          <p:cNvSpPr txBox="1"/>
          <p:nvPr/>
        </p:nvSpPr>
        <p:spPr>
          <a:xfrm>
            <a:off x="243618" y="737076"/>
            <a:ext cx="8846986" cy="1231106"/>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rPr>
              <a:t>3. Baie de Bouéni</a:t>
            </a:r>
          </a:p>
          <a:p>
            <a:pPr marL="1440" algn="ctr">
              <a:spcBef>
                <a:spcPts val="400"/>
              </a:spcBef>
              <a:spcAft>
                <a:spcPts val="799"/>
              </a:spcAft>
              <a:buClr>
                <a:srgbClr val="000000"/>
              </a:buClr>
            </a:pPr>
            <a:r>
              <a:rPr lang="fr-FR" b="1" spc="-1" dirty="0">
                <a:solidFill>
                  <a:srgbClr val="000000"/>
                </a:solidFill>
                <a:latin typeface="Marianne"/>
                <a:ea typeface="DejaVu Sans"/>
              </a:rPr>
              <a:t>Critères sélectionnés </a:t>
            </a:r>
          </a:p>
          <a:p>
            <a:pPr marL="1440" algn="ctr">
              <a:spcBef>
                <a:spcPts val="400"/>
              </a:spcBef>
              <a:spcAft>
                <a:spcPts val="799"/>
              </a:spcAft>
              <a:buClr>
                <a:srgbClr val="000000"/>
              </a:buClr>
            </a:pPr>
            <a:endParaRPr lang="fr-FR" b="1" spc="-1" dirty="0">
              <a:solidFill>
                <a:srgbClr val="000000"/>
              </a:solidFill>
              <a:latin typeface="Marianne"/>
              <a:ea typeface="DejaVu Sans"/>
            </a:endParaRPr>
          </a:p>
        </p:txBody>
      </p:sp>
      <p:sp>
        <p:nvSpPr>
          <p:cNvPr id="13" name="CustomShape 3">
            <a:extLst>
              <a:ext uri="{FF2B5EF4-FFF2-40B4-BE49-F238E27FC236}">
                <a16:creationId xmlns:a16="http://schemas.microsoft.com/office/drawing/2014/main" id="{E22853C0-760A-759E-6150-8DF55EF91932}"/>
              </a:ext>
            </a:extLst>
          </p:cNvPr>
          <p:cNvSpPr/>
          <p:nvPr/>
        </p:nvSpPr>
        <p:spPr>
          <a:xfrm>
            <a:off x="478182" y="1414984"/>
            <a:ext cx="8422200" cy="31800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sp>
        <p:nvSpPr>
          <p:cNvPr id="14" name="CustomShape 3">
            <a:extLst>
              <a:ext uri="{FF2B5EF4-FFF2-40B4-BE49-F238E27FC236}">
                <a16:creationId xmlns:a16="http://schemas.microsoft.com/office/drawing/2014/main" id="{E9EC61DE-58B1-2C3A-6777-744AD40B830E}"/>
              </a:ext>
            </a:extLst>
          </p:cNvPr>
          <p:cNvSpPr/>
          <p:nvPr/>
        </p:nvSpPr>
        <p:spPr>
          <a:xfrm>
            <a:off x="478183" y="1488403"/>
            <a:ext cx="8422200" cy="30388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graphicFrame>
        <p:nvGraphicFramePr>
          <p:cNvPr id="2" name="Tableau 1">
            <a:extLst>
              <a:ext uri="{FF2B5EF4-FFF2-40B4-BE49-F238E27FC236}">
                <a16:creationId xmlns:a16="http://schemas.microsoft.com/office/drawing/2014/main" id="{00196401-5018-089A-B7E1-B03C1F888503}"/>
              </a:ext>
            </a:extLst>
          </p:cNvPr>
          <p:cNvGraphicFramePr>
            <a:graphicFrameLocks noGrp="1"/>
          </p:cNvGraphicFramePr>
          <p:nvPr>
            <p:extLst>
              <p:ext uri="{D42A27DB-BD31-4B8C-83A1-F6EECF244321}">
                <p14:modId xmlns:p14="http://schemas.microsoft.com/office/powerpoint/2010/main" val="1384443143"/>
              </p:ext>
            </p:extLst>
          </p:nvPr>
        </p:nvGraphicFramePr>
        <p:xfrm>
          <a:off x="148507" y="1718551"/>
          <a:ext cx="8846986" cy="3205480"/>
        </p:xfrm>
        <a:graphic>
          <a:graphicData uri="http://schemas.openxmlformats.org/drawingml/2006/table">
            <a:tbl>
              <a:tblPr firstRow="1" bandRow="1">
                <a:tableStyleId>{5C22544A-7EE6-4342-B048-85BDC9FD1C3A}</a:tableStyleId>
              </a:tblPr>
              <a:tblGrid>
                <a:gridCol w="1896036">
                  <a:extLst>
                    <a:ext uri="{9D8B030D-6E8A-4147-A177-3AD203B41FA5}">
                      <a16:colId xmlns:a16="http://schemas.microsoft.com/office/drawing/2014/main" val="3464145485"/>
                    </a:ext>
                  </a:extLst>
                </a:gridCol>
                <a:gridCol w="6950950">
                  <a:extLst>
                    <a:ext uri="{9D8B030D-6E8A-4147-A177-3AD203B41FA5}">
                      <a16:colId xmlns:a16="http://schemas.microsoft.com/office/drawing/2014/main" val="437787186"/>
                    </a:ext>
                  </a:extLst>
                </a:gridCol>
              </a:tblGrid>
              <a:tr h="370840">
                <a:tc>
                  <a:txBody>
                    <a:bodyPr/>
                    <a:lstStyle/>
                    <a:p>
                      <a:r>
                        <a:rPr lang="fr-FR" sz="1600"/>
                        <a:t>Critère 8</a:t>
                      </a:r>
                      <a:endParaRPr lang="fr-FR" sz="1600" dirty="0"/>
                    </a:p>
                  </a:txBody>
                  <a:tcPr/>
                </a:tc>
                <a:tc>
                  <a:txBody>
                    <a:bodyPr/>
                    <a:lstStyle/>
                    <a:p>
                      <a:endParaRPr lang="fr-FR" sz="1600" dirty="0"/>
                    </a:p>
                  </a:txBody>
                  <a:tcPr/>
                </a:tc>
                <a:extLst>
                  <a:ext uri="{0D108BD9-81ED-4DB2-BD59-A6C34878D82A}">
                    <a16:rowId xmlns:a16="http://schemas.microsoft.com/office/drawing/2014/main" val="32259123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a:solidFill>
                            <a:schemeClr val="dk1"/>
                          </a:solidFill>
                          <a:effectLst/>
                          <a:latin typeface="+mn-lt"/>
                          <a:ea typeface="+mn-ea"/>
                          <a:cs typeface="+mn-cs"/>
                        </a:rPr>
                        <a:t>Frayères pour les poissons, etc.</a:t>
                      </a:r>
                      <a:endParaRPr lang="fr-FR" sz="1000" dirty="0"/>
                    </a:p>
                  </a:txBody>
                  <a:tcPr/>
                </a:tc>
                <a:tc>
                  <a:txBody>
                    <a:bodyPr/>
                    <a:lstStyle/>
                    <a:p>
                      <a:r>
                        <a:rPr lang="fr-FR" sz="1200" b="0" dirty="0"/>
                        <a:t>Au sein de la mangrove, il existe des zones de frayère et de nurserie pour de nombreuses espèces de poissons et notamment pour des espèces inféodées ensuite au récif corallien. </a:t>
                      </a:r>
                    </a:p>
                    <a:p>
                      <a:r>
                        <a:rPr lang="fr-FR" sz="1200" b="0" dirty="0"/>
                        <a:t>La mangrove sert de source d’alimentation importante et de zone d’alevinage pour les poissons, dont dépendent des stocks de poissons se trouvant dans la zone humide ou ailleurs.</a:t>
                      </a:r>
                    </a:p>
                    <a:p>
                      <a:endParaRPr lang="fr-FR" sz="1200" b="0" dirty="0"/>
                    </a:p>
                    <a:p>
                      <a:r>
                        <a:rPr lang="fr-FR" sz="1200" b="0" dirty="0"/>
                        <a:t>C’est un lieu de nurseries et de refuge pour nombre de poissons coralliens et autres organismes marins, dont certains ont une valeur économique importante (poissons, crabes, crevettes).</a:t>
                      </a:r>
                    </a:p>
                    <a:p>
                      <a:endParaRPr lang="fr-FR" sz="1200" b="0" dirty="0"/>
                    </a:p>
                    <a:p>
                      <a:r>
                        <a:rPr lang="fr-FR" sz="1200" b="0" dirty="0"/>
                        <a:t>C’est ainsi le cas pour les espèces suivantes :</a:t>
                      </a:r>
                    </a:p>
                    <a:p>
                      <a:endParaRPr lang="fr-FR" sz="1200" b="0" dirty="0"/>
                    </a:p>
                    <a:p>
                      <a:r>
                        <a:rPr lang="fr-FR" sz="1200" b="0" dirty="0"/>
                        <a:t>•	La famille des Carangues, espèce de poisson d’intérêt commercial, prépondérante en termes de biomasse, que l’on retrouve ensuite dans le lagon. Comme la Carange à grosse tête (Caranx </a:t>
                      </a:r>
                      <a:r>
                        <a:rPr lang="fr-FR" sz="1200" b="0" dirty="0" err="1"/>
                        <a:t>ignobilis</a:t>
                      </a:r>
                      <a:r>
                        <a:rPr lang="fr-FR" sz="1200" b="0" dirty="0"/>
                        <a:t>).</a:t>
                      </a:r>
                    </a:p>
                    <a:p>
                      <a:r>
                        <a:rPr lang="fr-FR" sz="1200" b="0" dirty="0"/>
                        <a:t>•	Le Périophtalme (poisson amphibie) typique de ce biotope.</a:t>
                      </a:r>
                    </a:p>
                    <a:p>
                      <a:r>
                        <a:rPr lang="fr-FR" sz="1200" b="0" dirty="0"/>
                        <a:t>…</a:t>
                      </a:r>
                    </a:p>
                  </a:txBody>
                  <a:tcPr/>
                </a:tc>
                <a:extLst>
                  <a:ext uri="{0D108BD9-81ED-4DB2-BD59-A6C34878D82A}">
                    <a16:rowId xmlns:a16="http://schemas.microsoft.com/office/drawing/2014/main" val="284772863"/>
                  </a:ext>
                </a:extLst>
              </a:tr>
            </a:tbl>
          </a:graphicData>
        </a:graphic>
      </p:graphicFrame>
    </p:spTree>
    <p:extLst>
      <p:ext uri="{BB962C8B-B14F-4D97-AF65-F5344CB8AC3E}">
        <p14:creationId xmlns:p14="http://schemas.microsoft.com/office/powerpoint/2010/main" val="39350687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4DA05-B472-F357-E9CB-2C92970A23AE}"/>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A2413365-284D-0E4D-791D-A4D9F763086C}"/>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E7A3266B-8B20-8963-6D7A-A46C033546D3}"/>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134879F2-967B-4F67-6875-A8886BAEFA15}"/>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1" name="ZoneTexte 10">
            <a:extLst>
              <a:ext uri="{FF2B5EF4-FFF2-40B4-BE49-F238E27FC236}">
                <a16:creationId xmlns:a16="http://schemas.microsoft.com/office/drawing/2014/main" id="{19F1E1D3-6BB3-E93C-E04C-11EC88B6B92B}"/>
              </a:ext>
            </a:extLst>
          </p:cNvPr>
          <p:cNvSpPr txBox="1"/>
          <p:nvPr/>
        </p:nvSpPr>
        <p:spPr>
          <a:xfrm>
            <a:off x="243618" y="737076"/>
            <a:ext cx="8846986" cy="2092881"/>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rPr>
              <a:t>3. Baie de Bouéni</a:t>
            </a:r>
          </a:p>
          <a:p>
            <a:pPr marL="1440" algn="ctr">
              <a:spcBef>
                <a:spcPts val="400"/>
              </a:spcBef>
              <a:spcAft>
                <a:spcPts val="799"/>
              </a:spcAft>
              <a:buClr>
                <a:srgbClr val="000000"/>
              </a:buClr>
            </a:pPr>
            <a:r>
              <a:rPr lang="fr-FR" b="1" spc="-1" dirty="0">
                <a:solidFill>
                  <a:srgbClr val="000000"/>
                </a:solidFill>
                <a:latin typeface="Marianne"/>
                <a:ea typeface="DejaVu Sans"/>
              </a:rPr>
              <a:t>Critères sélectionnés</a:t>
            </a:r>
          </a:p>
          <a:p>
            <a:pPr marL="1440" algn="ctr">
              <a:spcBef>
                <a:spcPts val="400"/>
              </a:spcBef>
              <a:spcAft>
                <a:spcPts val="799"/>
              </a:spcAft>
              <a:buClr>
                <a:srgbClr val="000000"/>
              </a:buClr>
            </a:pPr>
            <a:endParaRPr lang="fr-FR" b="1" spc="-1" dirty="0">
              <a:solidFill>
                <a:srgbClr val="000000"/>
              </a:solidFill>
              <a:latin typeface="Marianne"/>
              <a:ea typeface="DejaVu Sans"/>
            </a:endParaRPr>
          </a:p>
          <a:p>
            <a:pPr marL="1440" algn="ctr">
              <a:spcBef>
                <a:spcPts val="400"/>
              </a:spcBef>
              <a:spcAft>
                <a:spcPts val="799"/>
              </a:spcAft>
              <a:buClr>
                <a:srgbClr val="000000"/>
              </a:buClr>
            </a:pPr>
            <a:r>
              <a:rPr lang="fr-FR" b="1" spc="-1" dirty="0">
                <a:solidFill>
                  <a:srgbClr val="000000"/>
                </a:solidFill>
                <a:latin typeface="Marianne"/>
                <a:ea typeface="DejaVu Sans"/>
              </a:rPr>
              <a:t>Validez-vous l’ajout de ces critères ?  </a:t>
            </a:r>
          </a:p>
          <a:p>
            <a:pPr marL="1440" algn="ctr">
              <a:spcBef>
                <a:spcPts val="400"/>
              </a:spcBef>
              <a:spcAft>
                <a:spcPts val="799"/>
              </a:spcAft>
              <a:buClr>
                <a:srgbClr val="000000"/>
              </a:buClr>
            </a:pPr>
            <a:endParaRPr lang="fr-FR" b="1" spc="-1" dirty="0">
              <a:solidFill>
                <a:srgbClr val="000000"/>
              </a:solidFill>
              <a:latin typeface="Marianne"/>
              <a:ea typeface="DejaVu Sans"/>
            </a:endParaRPr>
          </a:p>
        </p:txBody>
      </p:sp>
      <p:sp>
        <p:nvSpPr>
          <p:cNvPr id="13" name="CustomShape 3">
            <a:extLst>
              <a:ext uri="{FF2B5EF4-FFF2-40B4-BE49-F238E27FC236}">
                <a16:creationId xmlns:a16="http://schemas.microsoft.com/office/drawing/2014/main" id="{D088215A-E7BE-F7C1-316C-15769E360618}"/>
              </a:ext>
            </a:extLst>
          </p:cNvPr>
          <p:cNvSpPr/>
          <p:nvPr/>
        </p:nvSpPr>
        <p:spPr>
          <a:xfrm>
            <a:off x="478182" y="1414984"/>
            <a:ext cx="8422200" cy="31800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sp>
        <p:nvSpPr>
          <p:cNvPr id="14" name="CustomShape 3">
            <a:extLst>
              <a:ext uri="{FF2B5EF4-FFF2-40B4-BE49-F238E27FC236}">
                <a16:creationId xmlns:a16="http://schemas.microsoft.com/office/drawing/2014/main" id="{72BC1AF7-5CBB-CA55-608B-7BD7EEFC4217}"/>
              </a:ext>
            </a:extLst>
          </p:cNvPr>
          <p:cNvSpPr/>
          <p:nvPr/>
        </p:nvSpPr>
        <p:spPr>
          <a:xfrm>
            <a:off x="478183" y="1488403"/>
            <a:ext cx="8422200" cy="30388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pic>
        <p:nvPicPr>
          <p:cNvPr id="3" name="Graphique 2" descr="Avis des clients avec un remplissage uni">
            <a:extLst>
              <a:ext uri="{FF2B5EF4-FFF2-40B4-BE49-F238E27FC236}">
                <a16:creationId xmlns:a16="http://schemas.microsoft.com/office/drawing/2014/main" id="{793E29E0-103D-4835-1468-115E9053B09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43600" y="2571750"/>
            <a:ext cx="1891365" cy="1891365"/>
          </a:xfrm>
          <a:prstGeom prst="rect">
            <a:avLst/>
          </a:prstGeom>
        </p:spPr>
      </p:pic>
    </p:spTree>
    <p:extLst>
      <p:ext uri="{BB962C8B-B14F-4D97-AF65-F5344CB8AC3E}">
        <p14:creationId xmlns:p14="http://schemas.microsoft.com/office/powerpoint/2010/main" val="22474939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ACCA9-9480-54D8-82A4-14B85D6A7C62}"/>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08D66FD6-8089-D22F-1BAF-038C81CB98F5}"/>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7C1A09C1-80E7-5730-05BD-6B1BD6ADCE85}"/>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041D0FCA-F81A-3700-12C7-B597018CBC0D}"/>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1" name="ZoneTexte 10">
            <a:extLst>
              <a:ext uri="{FF2B5EF4-FFF2-40B4-BE49-F238E27FC236}">
                <a16:creationId xmlns:a16="http://schemas.microsoft.com/office/drawing/2014/main" id="{4EFBEAF8-6D62-08D6-DEDC-22FD729FD22C}"/>
              </a:ext>
            </a:extLst>
          </p:cNvPr>
          <p:cNvSpPr txBox="1"/>
          <p:nvPr/>
        </p:nvSpPr>
        <p:spPr>
          <a:xfrm>
            <a:off x="243618" y="737076"/>
            <a:ext cx="8846986" cy="1231106"/>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rPr>
              <a:t>3. Lac </a:t>
            </a:r>
            <a:r>
              <a:rPr lang="fr-FR" b="1" spc="-1" dirty="0" err="1">
                <a:solidFill>
                  <a:srgbClr val="000000"/>
                </a:solidFill>
                <a:latin typeface="Marianne"/>
              </a:rPr>
              <a:t>Karihani</a:t>
            </a:r>
            <a:endParaRPr lang="fr-FR" b="1" spc="-1" dirty="0">
              <a:solidFill>
                <a:srgbClr val="000000"/>
              </a:solidFill>
              <a:latin typeface="Marianne"/>
            </a:endParaRPr>
          </a:p>
          <a:p>
            <a:pPr marL="1440" algn="ctr">
              <a:spcBef>
                <a:spcPts val="400"/>
              </a:spcBef>
              <a:spcAft>
                <a:spcPts val="799"/>
              </a:spcAft>
              <a:buClr>
                <a:srgbClr val="000000"/>
              </a:buClr>
            </a:pPr>
            <a:endParaRPr lang="fr-FR" b="1" spc="-1" dirty="0">
              <a:solidFill>
                <a:srgbClr val="000000"/>
              </a:solidFill>
              <a:latin typeface="Marianne"/>
              <a:ea typeface="DejaVu Sans"/>
            </a:endParaRPr>
          </a:p>
          <a:p>
            <a:pPr marL="1440" algn="ctr">
              <a:spcBef>
                <a:spcPts val="400"/>
              </a:spcBef>
              <a:spcAft>
                <a:spcPts val="799"/>
              </a:spcAft>
              <a:buClr>
                <a:srgbClr val="000000"/>
              </a:buClr>
            </a:pPr>
            <a:endParaRPr lang="fr-FR" b="1" spc="-1" dirty="0">
              <a:solidFill>
                <a:srgbClr val="000000"/>
              </a:solidFill>
              <a:latin typeface="Marianne"/>
              <a:ea typeface="DejaVu Sans"/>
            </a:endParaRPr>
          </a:p>
        </p:txBody>
      </p:sp>
      <p:sp>
        <p:nvSpPr>
          <p:cNvPr id="13" name="CustomShape 3">
            <a:extLst>
              <a:ext uri="{FF2B5EF4-FFF2-40B4-BE49-F238E27FC236}">
                <a16:creationId xmlns:a16="http://schemas.microsoft.com/office/drawing/2014/main" id="{AA2FF69E-343D-FFD6-EE3A-A82F3568095C}"/>
              </a:ext>
            </a:extLst>
          </p:cNvPr>
          <p:cNvSpPr/>
          <p:nvPr/>
        </p:nvSpPr>
        <p:spPr>
          <a:xfrm>
            <a:off x="478182" y="1414984"/>
            <a:ext cx="8422200" cy="31800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sp>
        <p:nvSpPr>
          <p:cNvPr id="14" name="CustomShape 3">
            <a:extLst>
              <a:ext uri="{FF2B5EF4-FFF2-40B4-BE49-F238E27FC236}">
                <a16:creationId xmlns:a16="http://schemas.microsoft.com/office/drawing/2014/main" id="{1626C7EF-3A7E-847A-BCA2-6A51F2E246BC}"/>
              </a:ext>
            </a:extLst>
          </p:cNvPr>
          <p:cNvSpPr/>
          <p:nvPr/>
        </p:nvSpPr>
        <p:spPr>
          <a:xfrm>
            <a:off x="478183" y="1488403"/>
            <a:ext cx="8422200" cy="30388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pic>
        <p:nvPicPr>
          <p:cNvPr id="6" name="Image 5">
            <a:extLst>
              <a:ext uri="{FF2B5EF4-FFF2-40B4-BE49-F238E27FC236}">
                <a16:creationId xmlns:a16="http://schemas.microsoft.com/office/drawing/2014/main" id="{3C71172A-A26F-AFD8-2D86-718ED58A0293}"/>
              </a:ext>
            </a:extLst>
          </p:cNvPr>
          <p:cNvPicPr>
            <a:picLocks noChangeAspect="1"/>
          </p:cNvPicPr>
          <p:nvPr/>
        </p:nvPicPr>
        <p:blipFill>
          <a:blip r:embed="rId2"/>
          <a:stretch>
            <a:fillRect/>
          </a:stretch>
        </p:blipFill>
        <p:spPr>
          <a:xfrm>
            <a:off x="2336041" y="406258"/>
            <a:ext cx="6253936" cy="4152098"/>
          </a:xfrm>
          <a:prstGeom prst="rect">
            <a:avLst/>
          </a:prstGeom>
        </p:spPr>
      </p:pic>
    </p:spTree>
    <p:extLst>
      <p:ext uri="{BB962C8B-B14F-4D97-AF65-F5344CB8AC3E}">
        <p14:creationId xmlns:p14="http://schemas.microsoft.com/office/powerpoint/2010/main" val="31885284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DC0E3-58F9-2FE3-1B96-3093E91A814C}"/>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FDD5EA61-E060-59BD-7A1A-07C5D7CE1B1C}"/>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E485B864-AAC6-B7FB-6ABC-087FE164BC43}"/>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24027605-D09E-F7D4-EFE9-1536BA09F3C2}"/>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1" name="ZoneTexte 10">
            <a:extLst>
              <a:ext uri="{FF2B5EF4-FFF2-40B4-BE49-F238E27FC236}">
                <a16:creationId xmlns:a16="http://schemas.microsoft.com/office/drawing/2014/main" id="{BBE9A153-C16C-69E0-79F7-3E434C94A8A0}"/>
              </a:ext>
            </a:extLst>
          </p:cNvPr>
          <p:cNvSpPr txBox="1"/>
          <p:nvPr/>
        </p:nvSpPr>
        <p:spPr>
          <a:xfrm>
            <a:off x="243618" y="737076"/>
            <a:ext cx="8846986" cy="1661993"/>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rPr>
              <a:t>3. Lac </a:t>
            </a:r>
            <a:r>
              <a:rPr lang="fr-FR" b="1" spc="-1" dirty="0" err="1">
                <a:solidFill>
                  <a:srgbClr val="000000"/>
                </a:solidFill>
                <a:latin typeface="Marianne"/>
              </a:rPr>
              <a:t>Karihani</a:t>
            </a:r>
            <a:endParaRPr lang="fr-FR" b="1" spc="-1" dirty="0">
              <a:solidFill>
                <a:srgbClr val="000000"/>
              </a:solidFill>
              <a:latin typeface="Marianne"/>
            </a:endParaRPr>
          </a:p>
          <a:p>
            <a:pPr marL="1440" algn="ctr">
              <a:spcBef>
                <a:spcPts val="400"/>
              </a:spcBef>
              <a:spcAft>
                <a:spcPts val="799"/>
              </a:spcAft>
              <a:buClr>
                <a:srgbClr val="000000"/>
              </a:buClr>
            </a:pPr>
            <a:r>
              <a:rPr lang="fr-FR" b="1" spc="-1" dirty="0">
                <a:solidFill>
                  <a:srgbClr val="000000"/>
                </a:solidFill>
                <a:latin typeface="Marianne"/>
                <a:ea typeface="DejaVu Sans"/>
              </a:rPr>
              <a:t>Délimitation – 7 ha</a:t>
            </a:r>
          </a:p>
          <a:p>
            <a:pPr marL="1440" algn="ctr">
              <a:spcBef>
                <a:spcPts val="400"/>
              </a:spcBef>
              <a:spcAft>
                <a:spcPts val="799"/>
              </a:spcAft>
              <a:buClr>
                <a:srgbClr val="000000"/>
              </a:buClr>
            </a:pPr>
            <a:endParaRPr lang="fr-FR" b="1" spc="-1" dirty="0">
              <a:solidFill>
                <a:srgbClr val="000000"/>
              </a:solidFill>
              <a:latin typeface="Marianne"/>
              <a:ea typeface="DejaVu Sans"/>
            </a:endParaRPr>
          </a:p>
          <a:p>
            <a:pPr marL="1440" algn="ctr">
              <a:spcBef>
                <a:spcPts val="400"/>
              </a:spcBef>
              <a:spcAft>
                <a:spcPts val="799"/>
              </a:spcAft>
              <a:buClr>
                <a:srgbClr val="000000"/>
              </a:buClr>
            </a:pPr>
            <a:endParaRPr lang="fr-FR" b="1" spc="-1" dirty="0">
              <a:solidFill>
                <a:srgbClr val="000000"/>
              </a:solidFill>
              <a:latin typeface="Marianne"/>
              <a:ea typeface="DejaVu Sans"/>
            </a:endParaRPr>
          </a:p>
        </p:txBody>
      </p:sp>
      <p:sp>
        <p:nvSpPr>
          <p:cNvPr id="13" name="CustomShape 3">
            <a:extLst>
              <a:ext uri="{FF2B5EF4-FFF2-40B4-BE49-F238E27FC236}">
                <a16:creationId xmlns:a16="http://schemas.microsoft.com/office/drawing/2014/main" id="{E41F57FF-C663-A37F-00CB-4DC786FFA431}"/>
              </a:ext>
            </a:extLst>
          </p:cNvPr>
          <p:cNvSpPr/>
          <p:nvPr/>
        </p:nvSpPr>
        <p:spPr>
          <a:xfrm>
            <a:off x="478182" y="1414984"/>
            <a:ext cx="8422200" cy="31800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sp>
        <p:nvSpPr>
          <p:cNvPr id="14" name="CustomShape 3">
            <a:extLst>
              <a:ext uri="{FF2B5EF4-FFF2-40B4-BE49-F238E27FC236}">
                <a16:creationId xmlns:a16="http://schemas.microsoft.com/office/drawing/2014/main" id="{047FCA48-0524-135A-D0D3-C3FD7EB863D8}"/>
              </a:ext>
            </a:extLst>
          </p:cNvPr>
          <p:cNvSpPr/>
          <p:nvPr/>
        </p:nvSpPr>
        <p:spPr>
          <a:xfrm>
            <a:off x="478183" y="1488403"/>
            <a:ext cx="8422200" cy="30388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pic>
        <p:nvPicPr>
          <p:cNvPr id="4" name="Image 3">
            <a:extLst>
              <a:ext uri="{FF2B5EF4-FFF2-40B4-BE49-F238E27FC236}">
                <a16:creationId xmlns:a16="http://schemas.microsoft.com/office/drawing/2014/main" id="{7ABFB3B2-1892-FE16-2423-D068DA72FF06}"/>
              </a:ext>
            </a:extLst>
          </p:cNvPr>
          <p:cNvPicPr>
            <a:picLocks noChangeAspect="1"/>
          </p:cNvPicPr>
          <p:nvPr/>
        </p:nvPicPr>
        <p:blipFill>
          <a:blip r:embed="rId2"/>
          <a:stretch>
            <a:fillRect/>
          </a:stretch>
        </p:blipFill>
        <p:spPr>
          <a:xfrm>
            <a:off x="2237974" y="1459355"/>
            <a:ext cx="4441606" cy="3324325"/>
          </a:xfrm>
          <a:prstGeom prst="rect">
            <a:avLst/>
          </a:prstGeom>
        </p:spPr>
      </p:pic>
    </p:spTree>
    <p:extLst>
      <p:ext uri="{BB962C8B-B14F-4D97-AF65-F5344CB8AC3E}">
        <p14:creationId xmlns:p14="http://schemas.microsoft.com/office/powerpoint/2010/main" val="5443510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161F4-FE74-C0BD-5884-65D0BE0ED717}"/>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D2DD19EE-57F9-53C9-99A1-89298F6A61E7}"/>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EBC0B006-F5BA-66A4-8A70-1AB5207A3E6F}"/>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72C3A5D4-5AD5-67DE-7F44-54C05CE55D2A}"/>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1" name="ZoneTexte 10">
            <a:extLst>
              <a:ext uri="{FF2B5EF4-FFF2-40B4-BE49-F238E27FC236}">
                <a16:creationId xmlns:a16="http://schemas.microsoft.com/office/drawing/2014/main" id="{C73554AC-AD9D-050E-E36E-A17B9B5FFD5D}"/>
              </a:ext>
            </a:extLst>
          </p:cNvPr>
          <p:cNvSpPr txBox="1"/>
          <p:nvPr/>
        </p:nvSpPr>
        <p:spPr>
          <a:xfrm>
            <a:off x="243618" y="737076"/>
            <a:ext cx="8846986" cy="1661993"/>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rPr>
              <a:t>3. Lac </a:t>
            </a:r>
            <a:r>
              <a:rPr lang="fr-FR" b="1" spc="-1" dirty="0" err="1">
                <a:solidFill>
                  <a:srgbClr val="000000"/>
                </a:solidFill>
                <a:latin typeface="Marianne"/>
              </a:rPr>
              <a:t>Karihani</a:t>
            </a:r>
            <a:endParaRPr lang="fr-FR" b="1" spc="-1" dirty="0">
              <a:solidFill>
                <a:srgbClr val="000000"/>
              </a:solidFill>
              <a:latin typeface="Marianne"/>
            </a:endParaRPr>
          </a:p>
          <a:p>
            <a:pPr marL="1440" algn="ctr">
              <a:spcBef>
                <a:spcPts val="400"/>
              </a:spcBef>
              <a:spcAft>
                <a:spcPts val="799"/>
              </a:spcAft>
              <a:buClr>
                <a:srgbClr val="000000"/>
              </a:buClr>
            </a:pPr>
            <a:r>
              <a:rPr lang="fr-FR" b="1" spc="-1" dirty="0">
                <a:solidFill>
                  <a:srgbClr val="000000"/>
                </a:solidFill>
                <a:latin typeface="Marianne"/>
                <a:ea typeface="DejaVu Sans"/>
              </a:rPr>
              <a:t>Délimitation – 7 ha</a:t>
            </a:r>
          </a:p>
          <a:p>
            <a:pPr marL="1440" algn="ctr">
              <a:spcBef>
                <a:spcPts val="400"/>
              </a:spcBef>
              <a:spcAft>
                <a:spcPts val="799"/>
              </a:spcAft>
              <a:buClr>
                <a:srgbClr val="000000"/>
              </a:buClr>
            </a:pPr>
            <a:endParaRPr lang="fr-FR" b="1" spc="-1" dirty="0">
              <a:solidFill>
                <a:srgbClr val="000000"/>
              </a:solidFill>
              <a:latin typeface="Marianne"/>
              <a:ea typeface="DejaVu Sans"/>
            </a:endParaRPr>
          </a:p>
          <a:p>
            <a:pPr marL="1440" algn="ctr">
              <a:spcBef>
                <a:spcPts val="400"/>
              </a:spcBef>
              <a:spcAft>
                <a:spcPts val="799"/>
              </a:spcAft>
              <a:buClr>
                <a:srgbClr val="000000"/>
              </a:buClr>
            </a:pPr>
            <a:endParaRPr lang="fr-FR" b="1" spc="-1" dirty="0">
              <a:solidFill>
                <a:srgbClr val="000000"/>
              </a:solidFill>
              <a:latin typeface="Marianne"/>
              <a:ea typeface="DejaVu Sans"/>
            </a:endParaRPr>
          </a:p>
        </p:txBody>
      </p:sp>
      <p:sp>
        <p:nvSpPr>
          <p:cNvPr id="13" name="CustomShape 3">
            <a:extLst>
              <a:ext uri="{FF2B5EF4-FFF2-40B4-BE49-F238E27FC236}">
                <a16:creationId xmlns:a16="http://schemas.microsoft.com/office/drawing/2014/main" id="{E0752D23-8F2B-6395-C0D4-4AAE090FED11}"/>
              </a:ext>
            </a:extLst>
          </p:cNvPr>
          <p:cNvSpPr/>
          <p:nvPr/>
        </p:nvSpPr>
        <p:spPr>
          <a:xfrm>
            <a:off x="478182" y="1414984"/>
            <a:ext cx="8422200" cy="31800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sp>
        <p:nvSpPr>
          <p:cNvPr id="14" name="CustomShape 3">
            <a:extLst>
              <a:ext uri="{FF2B5EF4-FFF2-40B4-BE49-F238E27FC236}">
                <a16:creationId xmlns:a16="http://schemas.microsoft.com/office/drawing/2014/main" id="{35746650-B9F8-C409-E9A3-62631497B9B7}"/>
              </a:ext>
            </a:extLst>
          </p:cNvPr>
          <p:cNvSpPr/>
          <p:nvPr/>
        </p:nvSpPr>
        <p:spPr>
          <a:xfrm>
            <a:off x="478183" y="1488403"/>
            <a:ext cx="8422200" cy="30388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pic>
        <p:nvPicPr>
          <p:cNvPr id="3" name="Image 2">
            <a:extLst>
              <a:ext uri="{FF2B5EF4-FFF2-40B4-BE49-F238E27FC236}">
                <a16:creationId xmlns:a16="http://schemas.microsoft.com/office/drawing/2014/main" id="{04CB7ED6-43F5-C4FE-4F33-659A8165DB38}"/>
              </a:ext>
            </a:extLst>
          </p:cNvPr>
          <p:cNvPicPr>
            <a:picLocks noChangeAspect="1"/>
          </p:cNvPicPr>
          <p:nvPr/>
        </p:nvPicPr>
        <p:blipFill>
          <a:blip r:embed="rId2"/>
          <a:srcRect t="1310"/>
          <a:stretch>
            <a:fillRect/>
          </a:stretch>
        </p:blipFill>
        <p:spPr>
          <a:xfrm>
            <a:off x="2485737" y="325312"/>
            <a:ext cx="5861924" cy="4081112"/>
          </a:xfrm>
          <a:prstGeom prst="rect">
            <a:avLst/>
          </a:prstGeom>
        </p:spPr>
      </p:pic>
    </p:spTree>
    <p:extLst>
      <p:ext uri="{BB962C8B-B14F-4D97-AF65-F5344CB8AC3E}">
        <p14:creationId xmlns:p14="http://schemas.microsoft.com/office/powerpoint/2010/main" val="12911801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C4F9C-B786-6AB5-93A7-75BA4096C8C1}"/>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E919D87C-BD92-F9CC-6979-FD79A3A2511B}"/>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65E38C53-D32B-E08B-7851-C7F61A06BB8D}"/>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CCB8F2FF-82A7-96B4-D177-91E919B115CE}"/>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1" name="ZoneTexte 10">
            <a:extLst>
              <a:ext uri="{FF2B5EF4-FFF2-40B4-BE49-F238E27FC236}">
                <a16:creationId xmlns:a16="http://schemas.microsoft.com/office/drawing/2014/main" id="{8742260A-87B8-86D3-F028-1D13A6FC33F6}"/>
              </a:ext>
            </a:extLst>
          </p:cNvPr>
          <p:cNvSpPr txBox="1"/>
          <p:nvPr/>
        </p:nvSpPr>
        <p:spPr>
          <a:xfrm>
            <a:off x="243618" y="737076"/>
            <a:ext cx="8846986" cy="1231106"/>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rPr>
              <a:t>3. Lac </a:t>
            </a:r>
            <a:r>
              <a:rPr lang="fr-FR" b="1" spc="-1" dirty="0" err="1">
                <a:solidFill>
                  <a:srgbClr val="000000"/>
                </a:solidFill>
                <a:latin typeface="Marianne"/>
              </a:rPr>
              <a:t>Karihani</a:t>
            </a:r>
            <a:endParaRPr lang="fr-FR" b="1" spc="-1" dirty="0">
              <a:solidFill>
                <a:srgbClr val="000000"/>
              </a:solidFill>
              <a:latin typeface="Marianne"/>
            </a:endParaRPr>
          </a:p>
          <a:p>
            <a:pPr marL="1440" algn="ctr">
              <a:spcBef>
                <a:spcPts val="400"/>
              </a:spcBef>
              <a:spcAft>
                <a:spcPts val="799"/>
              </a:spcAft>
              <a:buClr>
                <a:srgbClr val="000000"/>
              </a:buClr>
            </a:pPr>
            <a:r>
              <a:rPr lang="fr-FR" b="1" spc="-1" dirty="0">
                <a:solidFill>
                  <a:srgbClr val="000000"/>
                </a:solidFill>
                <a:latin typeface="Marianne"/>
                <a:ea typeface="DejaVu Sans"/>
              </a:rPr>
              <a:t>Critères sélectionnés </a:t>
            </a:r>
          </a:p>
          <a:p>
            <a:pPr marL="1440" algn="ctr">
              <a:spcBef>
                <a:spcPts val="400"/>
              </a:spcBef>
              <a:spcAft>
                <a:spcPts val="799"/>
              </a:spcAft>
              <a:buClr>
                <a:srgbClr val="000000"/>
              </a:buClr>
            </a:pPr>
            <a:endParaRPr lang="fr-FR" b="1" spc="-1" dirty="0">
              <a:solidFill>
                <a:srgbClr val="000000"/>
              </a:solidFill>
              <a:latin typeface="Marianne"/>
              <a:ea typeface="DejaVu Sans"/>
            </a:endParaRPr>
          </a:p>
        </p:txBody>
      </p:sp>
      <p:sp>
        <p:nvSpPr>
          <p:cNvPr id="13" name="CustomShape 3">
            <a:extLst>
              <a:ext uri="{FF2B5EF4-FFF2-40B4-BE49-F238E27FC236}">
                <a16:creationId xmlns:a16="http://schemas.microsoft.com/office/drawing/2014/main" id="{E90C2428-F561-1D3C-55F2-5386A6E74C97}"/>
              </a:ext>
            </a:extLst>
          </p:cNvPr>
          <p:cNvSpPr/>
          <p:nvPr/>
        </p:nvSpPr>
        <p:spPr>
          <a:xfrm>
            <a:off x="478182" y="1414984"/>
            <a:ext cx="8422200" cy="31800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sp>
        <p:nvSpPr>
          <p:cNvPr id="14" name="CustomShape 3">
            <a:extLst>
              <a:ext uri="{FF2B5EF4-FFF2-40B4-BE49-F238E27FC236}">
                <a16:creationId xmlns:a16="http://schemas.microsoft.com/office/drawing/2014/main" id="{B14436B8-C63C-589A-9D38-B4F449A02A03}"/>
              </a:ext>
            </a:extLst>
          </p:cNvPr>
          <p:cNvSpPr/>
          <p:nvPr/>
        </p:nvSpPr>
        <p:spPr>
          <a:xfrm>
            <a:off x="478183" y="1488403"/>
            <a:ext cx="8422200" cy="30388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graphicFrame>
        <p:nvGraphicFramePr>
          <p:cNvPr id="2" name="Tableau 1">
            <a:extLst>
              <a:ext uri="{FF2B5EF4-FFF2-40B4-BE49-F238E27FC236}">
                <a16:creationId xmlns:a16="http://schemas.microsoft.com/office/drawing/2014/main" id="{86EB2BDD-1C26-749D-7432-B7AE8273A024}"/>
              </a:ext>
            </a:extLst>
          </p:cNvPr>
          <p:cNvGraphicFramePr>
            <a:graphicFrameLocks noGrp="1"/>
          </p:cNvGraphicFramePr>
          <p:nvPr/>
        </p:nvGraphicFramePr>
        <p:xfrm>
          <a:off x="0" y="1691656"/>
          <a:ext cx="9090612" cy="2595880"/>
        </p:xfrm>
        <a:graphic>
          <a:graphicData uri="http://schemas.openxmlformats.org/drawingml/2006/table">
            <a:tbl>
              <a:tblPr firstRow="1" bandRow="1">
                <a:tableStyleId>{5C22544A-7EE6-4342-B048-85BDC9FD1C3A}</a:tableStyleId>
              </a:tblPr>
              <a:tblGrid>
                <a:gridCol w="1010068">
                  <a:extLst>
                    <a:ext uri="{9D8B030D-6E8A-4147-A177-3AD203B41FA5}">
                      <a16:colId xmlns:a16="http://schemas.microsoft.com/office/drawing/2014/main" val="3464145485"/>
                    </a:ext>
                  </a:extLst>
                </a:gridCol>
                <a:gridCol w="1010068">
                  <a:extLst>
                    <a:ext uri="{9D8B030D-6E8A-4147-A177-3AD203B41FA5}">
                      <a16:colId xmlns:a16="http://schemas.microsoft.com/office/drawing/2014/main" val="3340211698"/>
                    </a:ext>
                  </a:extLst>
                </a:gridCol>
                <a:gridCol w="1010068">
                  <a:extLst>
                    <a:ext uri="{9D8B030D-6E8A-4147-A177-3AD203B41FA5}">
                      <a16:colId xmlns:a16="http://schemas.microsoft.com/office/drawing/2014/main" val="2246529484"/>
                    </a:ext>
                  </a:extLst>
                </a:gridCol>
                <a:gridCol w="1010068">
                  <a:extLst>
                    <a:ext uri="{9D8B030D-6E8A-4147-A177-3AD203B41FA5}">
                      <a16:colId xmlns:a16="http://schemas.microsoft.com/office/drawing/2014/main" val="1659420644"/>
                    </a:ext>
                  </a:extLst>
                </a:gridCol>
                <a:gridCol w="1010068">
                  <a:extLst>
                    <a:ext uri="{9D8B030D-6E8A-4147-A177-3AD203B41FA5}">
                      <a16:colId xmlns:a16="http://schemas.microsoft.com/office/drawing/2014/main" val="1763753518"/>
                    </a:ext>
                  </a:extLst>
                </a:gridCol>
                <a:gridCol w="1010068">
                  <a:extLst>
                    <a:ext uri="{9D8B030D-6E8A-4147-A177-3AD203B41FA5}">
                      <a16:colId xmlns:a16="http://schemas.microsoft.com/office/drawing/2014/main" val="3030437153"/>
                    </a:ext>
                  </a:extLst>
                </a:gridCol>
                <a:gridCol w="1010068">
                  <a:extLst>
                    <a:ext uri="{9D8B030D-6E8A-4147-A177-3AD203B41FA5}">
                      <a16:colId xmlns:a16="http://schemas.microsoft.com/office/drawing/2014/main" val="2478120962"/>
                    </a:ext>
                  </a:extLst>
                </a:gridCol>
                <a:gridCol w="1010068">
                  <a:extLst>
                    <a:ext uri="{9D8B030D-6E8A-4147-A177-3AD203B41FA5}">
                      <a16:colId xmlns:a16="http://schemas.microsoft.com/office/drawing/2014/main" val="895405220"/>
                    </a:ext>
                  </a:extLst>
                </a:gridCol>
                <a:gridCol w="1010068">
                  <a:extLst>
                    <a:ext uri="{9D8B030D-6E8A-4147-A177-3AD203B41FA5}">
                      <a16:colId xmlns:a16="http://schemas.microsoft.com/office/drawing/2014/main" val="917950751"/>
                    </a:ext>
                  </a:extLst>
                </a:gridCol>
              </a:tblGrid>
              <a:tr h="370840">
                <a:tc>
                  <a:txBody>
                    <a:bodyPr/>
                    <a:lstStyle/>
                    <a:p>
                      <a:r>
                        <a:rPr lang="fr-FR" sz="1600" dirty="0"/>
                        <a:t>Critère 1</a:t>
                      </a:r>
                    </a:p>
                  </a:txBody>
                  <a:tcPr/>
                </a:tc>
                <a:tc>
                  <a:txBody>
                    <a:bodyPr/>
                    <a:lstStyle/>
                    <a:p>
                      <a:r>
                        <a:rPr lang="fr-FR" sz="1600" dirty="0"/>
                        <a:t>Critère 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9</a:t>
                      </a:r>
                    </a:p>
                  </a:txBody>
                  <a:tcPr/>
                </a:tc>
                <a:extLst>
                  <a:ext uri="{0D108BD9-81ED-4DB2-BD59-A6C34878D82A}">
                    <a16:rowId xmlns:a16="http://schemas.microsoft.com/office/drawing/2014/main" val="3225912375"/>
                  </a:ext>
                </a:extLst>
              </a:tr>
              <a:tr h="370840">
                <a:tc>
                  <a:txBody>
                    <a:bodyPr/>
                    <a:lstStyle/>
                    <a:p>
                      <a:r>
                        <a:rPr lang="fr-FR" sz="1400" b="0" i="0" kern="1200" dirty="0">
                          <a:solidFill>
                            <a:schemeClr val="dk1"/>
                          </a:solidFill>
                          <a:effectLst/>
                          <a:latin typeface="+mn-lt"/>
                          <a:ea typeface="+mn-ea"/>
                          <a:cs typeface="+mn-cs"/>
                        </a:rPr>
                        <a:t>Types de zones humides naturels ou quasi naturels représentatifs, rares ou uniques</a:t>
                      </a:r>
                      <a:endParaRPr lang="fr-FR" sz="1200" dirty="0"/>
                    </a:p>
                  </a:txBody>
                  <a:tcPr/>
                </a:tc>
                <a:tc>
                  <a:txBody>
                    <a:bodyPr/>
                    <a:lstStyle/>
                    <a:p>
                      <a:r>
                        <a:rPr lang="fr-FR" sz="1400" b="0" i="0" kern="1200" dirty="0">
                          <a:solidFill>
                            <a:schemeClr val="dk1"/>
                          </a:solidFill>
                          <a:effectLst/>
                          <a:latin typeface="+mn-lt"/>
                          <a:ea typeface="+mn-ea"/>
                          <a:cs typeface="+mn-cs"/>
                        </a:rPr>
                        <a:t>Espèces rares et communautés écologiques menacées</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Diversité biologique</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Habitat pour un stade critique du cycle et de vie ou lors de conditions difficiles</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&gt; 20'000 oiseaux d'eau</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&gt;1% de la population d'oiseaux d'eau</a:t>
                      </a:r>
                      <a:endParaRPr lang="fr-FR"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Espèces de poisson significatives ou représentatives</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Frayères pour les poissons, </a:t>
                      </a:r>
                      <a:r>
                        <a:rPr lang="fr-FR" sz="1400" b="0" i="0" kern="1200" dirty="0" err="1">
                          <a:solidFill>
                            <a:schemeClr val="dk1"/>
                          </a:solidFill>
                          <a:effectLst/>
                          <a:latin typeface="+mn-lt"/>
                          <a:ea typeface="+mn-ea"/>
                          <a:cs typeface="+mn-cs"/>
                        </a:rPr>
                        <a:t>etc</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&gt;1% de la population non-aviaire</a:t>
                      </a:r>
                      <a:endParaRPr lang="fr-FR" sz="1400" dirty="0"/>
                    </a:p>
                  </a:txBody>
                  <a:tcPr/>
                </a:tc>
                <a:extLst>
                  <a:ext uri="{0D108BD9-81ED-4DB2-BD59-A6C34878D82A}">
                    <a16:rowId xmlns:a16="http://schemas.microsoft.com/office/drawing/2014/main" val="284772863"/>
                  </a:ext>
                </a:extLst>
              </a:tr>
            </a:tbl>
          </a:graphicData>
        </a:graphic>
      </p:graphicFrame>
    </p:spTree>
    <p:extLst>
      <p:ext uri="{BB962C8B-B14F-4D97-AF65-F5344CB8AC3E}">
        <p14:creationId xmlns:p14="http://schemas.microsoft.com/office/powerpoint/2010/main" val="8338724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8AA7D-9D5A-8524-0BF5-A38A84A70B88}"/>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AAF7340C-727A-2BB4-955C-22E871182DA9}"/>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BB033AD1-08EF-4089-F3E9-684C394EC526}"/>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CB0BC541-7929-838E-7642-192346C0422B}"/>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1" name="ZoneTexte 10">
            <a:extLst>
              <a:ext uri="{FF2B5EF4-FFF2-40B4-BE49-F238E27FC236}">
                <a16:creationId xmlns:a16="http://schemas.microsoft.com/office/drawing/2014/main" id="{20CAD9E6-8C51-417E-BE2B-6CEB39A79DA8}"/>
              </a:ext>
            </a:extLst>
          </p:cNvPr>
          <p:cNvSpPr txBox="1"/>
          <p:nvPr/>
        </p:nvSpPr>
        <p:spPr>
          <a:xfrm>
            <a:off x="243618" y="737076"/>
            <a:ext cx="8846986" cy="1231106"/>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rPr>
              <a:t>3. Lac </a:t>
            </a:r>
            <a:r>
              <a:rPr lang="fr-FR" b="1" spc="-1" dirty="0" err="1">
                <a:solidFill>
                  <a:srgbClr val="000000"/>
                </a:solidFill>
                <a:latin typeface="Marianne"/>
              </a:rPr>
              <a:t>Karihani</a:t>
            </a:r>
            <a:endParaRPr lang="fr-FR" b="1" spc="-1" dirty="0">
              <a:solidFill>
                <a:srgbClr val="000000"/>
              </a:solidFill>
              <a:latin typeface="Marianne"/>
            </a:endParaRPr>
          </a:p>
          <a:p>
            <a:pPr marL="1440" algn="ctr">
              <a:spcBef>
                <a:spcPts val="400"/>
              </a:spcBef>
              <a:spcAft>
                <a:spcPts val="799"/>
              </a:spcAft>
              <a:buClr>
                <a:srgbClr val="000000"/>
              </a:buClr>
            </a:pPr>
            <a:r>
              <a:rPr lang="fr-FR" b="1" spc="-1" dirty="0">
                <a:solidFill>
                  <a:srgbClr val="000000"/>
                </a:solidFill>
                <a:latin typeface="Marianne"/>
                <a:ea typeface="DejaVu Sans"/>
              </a:rPr>
              <a:t>Critères sélectionnés </a:t>
            </a:r>
          </a:p>
          <a:p>
            <a:pPr marL="1440" algn="ctr">
              <a:spcBef>
                <a:spcPts val="400"/>
              </a:spcBef>
              <a:spcAft>
                <a:spcPts val="799"/>
              </a:spcAft>
              <a:buClr>
                <a:srgbClr val="000000"/>
              </a:buClr>
            </a:pPr>
            <a:endParaRPr lang="fr-FR" b="1" spc="-1" dirty="0">
              <a:solidFill>
                <a:srgbClr val="000000"/>
              </a:solidFill>
              <a:latin typeface="Marianne"/>
              <a:ea typeface="DejaVu Sans"/>
            </a:endParaRPr>
          </a:p>
        </p:txBody>
      </p:sp>
      <p:sp>
        <p:nvSpPr>
          <p:cNvPr id="13" name="CustomShape 3">
            <a:extLst>
              <a:ext uri="{FF2B5EF4-FFF2-40B4-BE49-F238E27FC236}">
                <a16:creationId xmlns:a16="http://schemas.microsoft.com/office/drawing/2014/main" id="{D6F48D1D-B2A9-855A-8E02-D38C51A2EC95}"/>
              </a:ext>
            </a:extLst>
          </p:cNvPr>
          <p:cNvSpPr/>
          <p:nvPr/>
        </p:nvSpPr>
        <p:spPr>
          <a:xfrm>
            <a:off x="478182" y="1414984"/>
            <a:ext cx="8422200" cy="31800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sp>
        <p:nvSpPr>
          <p:cNvPr id="14" name="CustomShape 3">
            <a:extLst>
              <a:ext uri="{FF2B5EF4-FFF2-40B4-BE49-F238E27FC236}">
                <a16:creationId xmlns:a16="http://schemas.microsoft.com/office/drawing/2014/main" id="{596C72C7-230B-D60A-BBED-898FA9872E54}"/>
              </a:ext>
            </a:extLst>
          </p:cNvPr>
          <p:cNvSpPr/>
          <p:nvPr/>
        </p:nvSpPr>
        <p:spPr>
          <a:xfrm>
            <a:off x="478183" y="1488403"/>
            <a:ext cx="8422200" cy="30388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graphicFrame>
        <p:nvGraphicFramePr>
          <p:cNvPr id="2" name="Tableau 1">
            <a:extLst>
              <a:ext uri="{FF2B5EF4-FFF2-40B4-BE49-F238E27FC236}">
                <a16:creationId xmlns:a16="http://schemas.microsoft.com/office/drawing/2014/main" id="{7A358AF8-079C-A51B-369B-546C459AD374}"/>
              </a:ext>
            </a:extLst>
          </p:cNvPr>
          <p:cNvGraphicFramePr>
            <a:graphicFrameLocks noGrp="1"/>
          </p:cNvGraphicFramePr>
          <p:nvPr>
            <p:extLst>
              <p:ext uri="{D42A27DB-BD31-4B8C-83A1-F6EECF244321}">
                <p14:modId xmlns:p14="http://schemas.microsoft.com/office/powerpoint/2010/main" val="1533559397"/>
              </p:ext>
            </p:extLst>
          </p:nvPr>
        </p:nvGraphicFramePr>
        <p:xfrm>
          <a:off x="0" y="1691656"/>
          <a:ext cx="9090612" cy="2595880"/>
        </p:xfrm>
        <a:graphic>
          <a:graphicData uri="http://schemas.openxmlformats.org/drawingml/2006/table">
            <a:tbl>
              <a:tblPr firstRow="1" bandRow="1">
                <a:tableStyleId>{5C22544A-7EE6-4342-B048-85BDC9FD1C3A}</a:tableStyleId>
              </a:tblPr>
              <a:tblGrid>
                <a:gridCol w="1010068">
                  <a:extLst>
                    <a:ext uri="{9D8B030D-6E8A-4147-A177-3AD203B41FA5}">
                      <a16:colId xmlns:a16="http://schemas.microsoft.com/office/drawing/2014/main" val="3464145485"/>
                    </a:ext>
                  </a:extLst>
                </a:gridCol>
                <a:gridCol w="1010068">
                  <a:extLst>
                    <a:ext uri="{9D8B030D-6E8A-4147-A177-3AD203B41FA5}">
                      <a16:colId xmlns:a16="http://schemas.microsoft.com/office/drawing/2014/main" val="3340211698"/>
                    </a:ext>
                  </a:extLst>
                </a:gridCol>
                <a:gridCol w="1010068">
                  <a:extLst>
                    <a:ext uri="{9D8B030D-6E8A-4147-A177-3AD203B41FA5}">
                      <a16:colId xmlns:a16="http://schemas.microsoft.com/office/drawing/2014/main" val="2246529484"/>
                    </a:ext>
                  </a:extLst>
                </a:gridCol>
                <a:gridCol w="1010068">
                  <a:extLst>
                    <a:ext uri="{9D8B030D-6E8A-4147-A177-3AD203B41FA5}">
                      <a16:colId xmlns:a16="http://schemas.microsoft.com/office/drawing/2014/main" val="1659420644"/>
                    </a:ext>
                  </a:extLst>
                </a:gridCol>
                <a:gridCol w="1010068">
                  <a:extLst>
                    <a:ext uri="{9D8B030D-6E8A-4147-A177-3AD203B41FA5}">
                      <a16:colId xmlns:a16="http://schemas.microsoft.com/office/drawing/2014/main" val="1763753518"/>
                    </a:ext>
                  </a:extLst>
                </a:gridCol>
                <a:gridCol w="1010068">
                  <a:extLst>
                    <a:ext uri="{9D8B030D-6E8A-4147-A177-3AD203B41FA5}">
                      <a16:colId xmlns:a16="http://schemas.microsoft.com/office/drawing/2014/main" val="3030437153"/>
                    </a:ext>
                  </a:extLst>
                </a:gridCol>
                <a:gridCol w="1010068">
                  <a:extLst>
                    <a:ext uri="{9D8B030D-6E8A-4147-A177-3AD203B41FA5}">
                      <a16:colId xmlns:a16="http://schemas.microsoft.com/office/drawing/2014/main" val="2478120962"/>
                    </a:ext>
                  </a:extLst>
                </a:gridCol>
                <a:gridCol w="1010068">
                  <a:extLst>
                    <a:ext uri="{9D8B030D-6E8A-4147-A177-3AD203B41FA5}">
                      <a16:colId xmlns:a16="http://schemas.microsoft.com/office/drawing/2014/main" val="895405220"/>
                    </a:ext>
                  </a:extLst>
                </a:gridCol>
                <a:gridCol w="1010068">
                  <a:extLst>
                    <a:ext uri="{9D8B030D-6E8A-4147-A177-3AD203B41FA5}">
                      <a16:colId xmlns:a16="http://schemas.microsoft.com/office/drawing/2014/main" val="917950751"/>
                    </a:ext>
                  </a:extLst>
                </a:gridCol>
              </a:tblGrid>
              <a:tr h="370840">
                <a:tc>
                  <a:txBody>
                    <a:bodyPr/>
                    <a:lstStyle/>
                    <a:p>
                      <a:r>
                        <a:rPr lang="fr-FR" sz="1600" dirty="0"/>
                        <a:t>Critère 1</a:t>
                      </a:r>
                    </a:p>
                  </a:txBody>
                  <a:tcPr>
                    <a:solidFill>
                      <a:schemeClr val="tx1">
                        <a:lumMod val="50000"/>
                        <a:lumOff val="50000"/>
                      </a:schemeClr>
                    </a:solidFill>
                  </a:tcPr>
                </a:tc>
                <a:tc>
                  <a:txBody>
                    <a:bodyPr/>
                    <a:lstStyle/>
                    <a:p>
                      <a:r>
                        <a:rPr lang="fr-FR" sz="1600" dirty="0"/>
                        <a:t>Critère 2</a:t>
                      </a:r>
                    </a:p>
                  </a:txBody>
                  <a:tcPr>
                    <a:solidFill>
                      <a:schemeClr val="tx1">
                        <a:lumMod val="50000"/>
                        <a:lumOff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3</a:t>
                      </a:r>
                    </a:p>
                  </a:txBody>
                  <a:tcPr>
                    <a:solidFill>
                      <a:schemeClr val="tx1">
                        <a:lumMod val="50000"/>
                        <a:lumOff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4</a:t>
                      </a:r>
                    </a:p>
                  </a:txBody>
                  <a:tcPr>
                    <a:solidFill>
                      <a:schemeClr val="tx1">
                        <a:lumMod val="50000"/>
                        <a:lumOff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Critère 9</a:t>
                      </a:r>
                    </a:p>
                  </a:txBody>
                  <a:tcPr/>
                </a:tc>
                <a:extLst>
                  <a:ext uri="{0D108BD9-81ED-4DB2-BD59-A6C34878D82A}">
                    <a16:rowId xmlns:a16="http://schemas.microsoft.com/office/drawing/2014/main" val="3225912375"/>
                  </a:ext>
                </a:extLst>
              </a:tr>
              <a:tr h="370840">
                <a:tc>
                  <a:txBody>
                    <a:bodyPr/>
                    <a:lstStyle/>
                    <a:p>
                      <a:r>
                        <a:rPr lang="fr-FR" sz="1400" b="0" i="0" kern="1200" dirty="0">
                          <a:solidFill>
                            <a:schemeClr val="dk1"/>
                          </a:solidFill>
                          <a:effectLst/>
                          <a:latin typeface="+mn-lt"/>
                          <a:ea typeface="+mn-ea"/>
                          <a:cs typeface="+mn-cs"/>
                        </a:rPr>
                        <a:t>Types de zones humides naturels ou quasi naturels représentatifs, rares ou uniques</a:t>
                      </a:r>
                      <a:endParaRPr lang="fr-FR" sz="1200" dirty="0"/>
                    </a:p>
                  </a:txBody>
                  <a:tcPr/>
                </a:tc>
                <a:tc>
                  <a:txBody>
                    <a:bodyPr/>
                    <a:lstStyle/>
                    <a:p>
                      <a:r>
                        <a:rPr lang="fr-FR" sz="1400" b="0" i="0" kern="1200" dirty="0">
                          <a:solidFill>
                            <a:schemeClr val="dk1"/>
                          </a:solidFill>
                          <a:effectLst/>
                          <a:latin typeface="+mn-lt"/>
                          <a:ea typeface="+mn-ea"/>
                          <a:cs typeface="+mn-cs"/>
                        </a:rPr>
                        <a:t>Espèces rares et communautés écologiques menacées</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Diversité biologique</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Habitat pour un stade critique du cycle et de vie ou lors de conditions difficiles</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&gt; 20'000 oiseaux d'eau</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&gt;1% de la population d'oiseaux d'eau</a:t>
                      </a:r>
                      <a:endParaRPr lang="fr-FR"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Espèces de poisson significatives ou représentatives</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Frayères pour les poissons, </a:t>
                      </a:r>
                      <a:r>
                        <a:rPr lang="fr-FR" sz="1400" b="0" i="0" kern="1200" dirty="0" err="1">
                          <a:solidFill>
                            <a:schemeClr val="dk1"/>
                          </a:solidFill>
                          <a:effectLst/>
                          <a:latin typeface="+mn-lt"/>
                          <a:ea typeface="+mn-ea"/>
                          <a:cs typeface="+mn-cs"/>
                        </a:rPr>
                        <a:t>etc</a:t>
                      </a:r>
                      <a:endParaRPr lang="fr-FR"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&gt;1% de la population non-aviaire</a:t>
                      </a:r>
                      <a:endParaRPr lang="fr-FR" sz="1400" dirty="0"/>
                    </a:p>
                  </a:txBody>
                  <a:tcPr/>
                </a:tc>
                <a:extLst>
                  <a:ext uri="{0D108BD9-81ED-4DB2-BD59-A6C34878D82A}">
                    <a16:rowId xmlns:a16="http://schemas.microsoft.com/office/drawing/2014/main" val="284772863"/>
                  </a:ext>
                </a:extLst>
              </a:tr>
            </a:tbl>
          </a:graphicData>
        </a:graphic>
      </p:graphicFrame>
    </p:spTree>
    <p:extLst>
      <p:ext uri="{BB962C8B-B14F-4D97-AF65-F5344CB8AC3E}">
        <p14:creationId xmlns:p14="http://schemas.microsoft.com/office/powerpoint/2010/main" val="3502721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31D02-B7C2-4A21-8C5C-B4005881ED4D}"/>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4C9AFC60-BB04-2CFB-0FF5-F3872B9AA14D}"/>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1D2709B2-B03D-C65B-FA27-5D0C9311ED4E}"/>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4D50E3D6-7853-0FEE-976F-0116707B2FD6}"/>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1" name="ZoneTexte 10">
            <a:extLst>
              <a:ext uri="{FF2B5EF4-FFF2-40B4-BE49-F238E27FC236}">
                <a16:creationId xmlns:a16="http://schemas.microsoft.com/office/drawing/2014/main" id="{31B2AB4A-72FB-10A0-D0AC-4A14CE433EC2}"/>
              </a:ext>
            </a:extLst>
          </p:cNvPr>
          <p:cNvSpPr txBox="1"/>
          <p:nvPr/>
        </p:nvSpPr>
        <p:spPr>
          <a:xfrm>
            <a:off x="243618" y="737076"/>
            <a:ext cx="8846986" cy="1231106"/>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rPr>
              <a:t>3. Lac </a:t>
            </a:r>
            <a:r>
              <a:rPr lang="fr-FR" b="1" spc="-1" dirty="0" err="1">
                <a:solidFill>
                  <a:srgbClr val="000000"/>
                </a:solidFill>
                <a:latin typeface="Marianne"/>
              </a:rPr>
              <a:t>Karihani</a:t>
            </a:r>
            <a:endParaRPr lang="fr-FR" b="1" spc="-1" dirty="0">
              <a:solidFill>
                <a:srgbClr val="000000"/>
              </a:solidFill>
              <a:latin typeface="Marianne"/>
            </a:endParaRPr>
          </a:p>
          <a:p>
            <a:pPr marL="1440" algn="ctr">
              <a:spcBef>
                <a:spcPts val="400"/>
              </a:spcBef>
              <a:spcAft>
                <a:spcPts val="799"/>
              </a:spcAft>
              <a:buClr>
                <a:srgbClr val="000000"/>
              </a:buClr>
            </a:pPr>
            <a:r>
              <a:rPr lang="fr-FR" b="1" spc="-1" dirty="0">
                <a:solidFill>
                  <a:srgbClr val="000000"/>
                </a:solidFill>
                <a:latin typeface="Marianne"/>
                <a:ea typeface="DejaVu Sans"/>
              </a:rPr>
              <a:t>Critères sélectionnés </a:t>
            </a:r>
          </a:p>
          <a:p>
            <a:pPr marL="1440" algn="ctr">
              <a:spcBef>
                <a:spcPts val="400"/>
              </a:spcBef>
              <a:spcAft>
                <a:spcPts val="799"/>
              </a:spcAft>
              <a:buClr>
                <a:srgbClr val="000000"/>
              </a:buClr>
            </a:pPr>
            <a:endParaRPr lang="fr-FR" b="1" spc="-1" dirty="0">
              <a:solidFill>
                <a:srgbClr val="000000"/>
              </a:solidFill>
              <a:latin typeface="Marianne"/>
              <a:ea typeface="DejaVu Sans"/>
            </a:endParaRPr>
          </a:p>
        </p:txBody>
      </p:sp>
      <p:sp>
        <p:nvSpPr>
          <p:cNvPr id="13" name="CustomShape 3">
            <a:extLst>
              <a:ext uri="{FF2B5EF4-FFF2-40B4-BE49-F238E27FC236}">
                <a16:creationId xmlns:a16="http://schemas.microsoft.com/office/drawing/2014/main" id="{C83E0EDA-D833-28AA-8FD7-C721701C20B4}"/>
              </a:ext>
            </a:extLst>
          </p:cNvPr>
          <p:cNvSpPr/>
          <p:nvPr/>
        </p:nvSpPr>
        <p:spPr>
          <a:xfrm>
            <a:off x="478182" y="1414984"/>
            <a:ext cx="8422200" cy="31800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sp>
        <p:nvSpPr>
          <p:cNvPr id="14" name="CustomShape 3">
            <a:extLst>
              <a:ext uri="{FF2B5EF4-FFF2-40B4-BE49-F238E27FC236}">
                <a16:creationId xmlns:a16="http://schemas.microsoft.com/office/drawing/2014/main" id="{5954D1C6-2E21-BFED-5679-473C73068955}"/>
              </a:ext>
            </a:extLst>
          </p:cNvPr>
          <p:cNvSpPr/>
          <p:nvPr/>
        </p:nvSpPr>
        <p:spPr>
          <a:xfrm>
            <a:off x="478183" y="1488403"/>
            <a:ext cx="8422200" cy="30388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graphicFrame>
        <p:nvGraphicFramePr>
          <p:cNvPr id="2" name="Tableau 1">
            <a:extLst>
              <a:ext uri="{FF2B5EF4-FFF2-40B4-BE49-F238E27FC236}">
                <a16:creationId xmlns:a16="http://schemas.microsoft.com/office/drawing/2014/main" id="{F4488F80-1D18-06BA-FDAC-E4138C4BE369}"/>
              </a:ext>
            </a:extLst>
          </p:cNvPr>
          <p:cNvGraphicFramePr>
            <a:graphicFrameLocks noGrp="1"/>
          </p:cNvGraphicFramePr>
          <p:nvPr>
            <p:extLst>
              <p:ext uri="{D42A27DB-BD31-4B8C-83A1-F6EECF244321}">
                <p14:modId xmlns:p14="http://schemas.microsoft.com/office/powerpoint/2010/main" val="2769645637"/>
              </p:ext>
            </p:extLst>
          </p:nvPr>
        </p:nvGraphicFramePr>
        <p:xfrm>
          <a:off x="148507" y="1718551"/>
          <a:ext cx="8846986" cy="1529080"/>
        </p:xfrm>
        <a:graphic>
          <a:graphicData uri="http://schemas.openxmlformats.org/drawingml/2006/table">
            <a:tbl>
              <a:tblPr firstRow="1" bandRow="1">
                <a:tableStyleId>{5C22544A-7EE6-4342-B048-85BDC9FD1C3A}</a:tableStyleId>
              </a:tblPr>
              <a:tblGrid>
                <a:gridCol w="1896036">
                  <a:extLst>
                    <a:ext uri="{9D8B030D-6E8A-4147-A177-3AD203B41FA5}">
                      <a16:colId xmlns:a16="http://schemas.microsoft.com/office/drawing/2014/main" val="3464145485"/>
                    </a:ext>
                  </a:extLst>
                </a:gridCol>
                <a:gridCol w="6950950">
                  <a:extLst>
                    <a:ext uri="{9D8B030D-6E8A-4147-A177-3AD203B41FA5}">
                      <a16:colId xmlns:a16="http://schemas.microsoft.com/office/drawing/2014/main" val="437787186"/>
                    </a:ext>
                  </a:extLst>
                </a:gridCol>
              </a:tblGrid>
              <a:tr h="370840">
                <a:tc>
                  <a:txBody>
                    <a:bodyPr/>
                    <a:lstStyle/>
                    <a:p>
                      <a:r>
                        <a:rPr lang="fr-FR" sz="1600" dirty="0"/>
                        <a:t>Critère 1</a:t>
                      </a:r>
                    </a:p>
                  </a:txBody>
                  <a:tcPr/>
                </a:tc>
                <a:tc>
                  <a:txBody>
                    <a:bodyPr/>
                    <a:lstStyle/>
                    <a:p>
                      <a:endParaRPr lang="fr-FR" sz="1600" dirty="0"/>
                    </a:p>
                  </a:txBody>
                  <a:tcPr/>
                </a:tc>
                <a:extLst>
                  <a:ext uri="{0D108BD9-81ED-4DB2-BD59-A6C34878D82A}">
                    <a16:rowId xmlns:a16="http://schemas.microsoft.com/office/drawing/2014/main" val="3225912375"/>
                  </a:ext>
                </a:extLst>
              </a:tr>
              <a:tr h="370840">
                <a:tc>
                  <a:txBody>
                    <a:bodyPr/>
                    <a:lstStyle/>
                    <a:p>
                      <a:r>
                        <a:rPr lang="fr-FR" sz="1400" b="0" i="0" kern="1200" dirty="0">
                          <a:solidFill>
                            <a:schemeClr val="dk1"/>
                          </a:solidFill>
                          <a:effectLst/>
                          <a:latin typeface="+mn-lt"/>
                          <a:ea typeface="+mn-ea"/>
                          <a:cs typeface="+mn-cs"/>
                        </a:rPr>
                        <a:t>Types de zones humides naturels ou quasi naturels représentatifs, rares ou uniques</a:t>
                      </a:r>
                      <a:endParaRPr lang="fr-FR" sz="1200" dirty="0"/>
                    </a:p>
                  </a:txBody>
                  <a:tcPr/>
                </a:tc>
                <a:tc>
                  <a:txBody>
                    <a:bodyPr/>
                    <a:lstStyle/>
                    <a:p>
                      <a:r>
                        <a:rPr lang="fr-FR" sz="1200" b="0" dirty="0"/>
                        <a:t>Le lac </a:t>
                      </a:r>
                      <a:r>
                        <a:rPr lang="fr-FR" sz="1200" b="0" dirty="0" err="1"/>
                        <a:t>Karihani</a:t>
                      </a:r>
                      <a:r>
                        <a:rPr lang="fr-FR" sz="1200" b="0" dirty="0"/>
                        <a:t> est l’unique lac naturel d’eau douce de Mayotte. Il draine les eaux de ruissellement issues des précipitations d’une partie du plateau de Combani et les eaux d’infiltration des terres environnantes. Il alimente le cours d’eau permanent </a:t>
                      </a:r>
                      <a:r>
                        <a:rPr lang="fr-FR" sz="1200" b="0" dirty="0" err="1"/>
                        <a:t>Mro</a:t>
                      </a:r>
                      <a:r>
                        <a:rPr lang="fr-FR" sz="1200" b="0" dirty="0"/>
                        <a:t> </a:t>
                      </a:r>
                      <a:r>
                        <a:rPr lang="fr-FR" sz="1200" b="0" dirty="0" err="1"/>
                        <a:t>wa</a:t>
                      </a:r>
                      <a:r>
                        <a:rPr lang="fr-FR" sz="1200" b="0" dirty="0"/>
                        <a:t> </a:t>
                      </a:r>
                      <a:r>
                        <a:rPr lang="fr-FR" sz="1200" b="0" dirty="0" err="1"/>
                        <a:t>Haoutoungou</a:t>
                      </a:r>
                      <a:r>
                        <a:rPr lang="fr-FR" sz="1200" b="0" dirty="0"/>
                        <a:t>, lui-même affluent de la rivière </a:t>
                      </a:r>
                      <a:r>
                        <a:rPr lang="fr-FR" sz="1200" b="0" dirty="0" err="1"/>
                        <a:t>Mro</a:t>
                      </a:r>
                      <a:r>
                        <a:rPr lang="fr-FR" sz="1200" b="0" dirty="0"/>
                        <a:t> </a:t>
                      </a:r>
                      <a:r>
                        <a:rPr lang="fr-FR" sz="1200" b="0" dirty="0" err="1"/>
                        <a:t>wa</a:t>
                      </a:r>
                      <a:r>
                        <a:rPr lang="fr-FR" sz="1200" b="0" dirty="0"/>
                        <a:t> </a:t>
                      </a:r>
                      <a:r>
                        <a:rPr lang="fr-FR" sz="1200" b="0" dirty="0" err="1"/>
                        <a:t>Ourouveni</a:t>
                      </a:r>
                      <a:r>
                        <a:rPr lang="fr-FR" sz="1200" b="0" dirty="0"/>
                        <a:t>, dont l’estuaire en baie de Tsingoni présente une des plus belles mangroves de l’île. </a:t>
                      </a:r>
                    </a:p>
                  </a:txBody>
                  <a:tcPr/>
                </a:tc>
                <a:extLst>
                  <a:ext uri="{0D108BD9-81ED-4DB2-BD59-A6C34878D82A}">
                    <a16:rowId xmlns:a16="http://schemas.microsoft.com/office/drawing/2014/main" val="284772863"/>
                  </a:ext>
                </a:extLst>
              </a:tr>
            </a:tbl>
          </a:graphicData>
        </a:graphic>
      </p:graphicFrame>
    </p:spTree>
    <p:extLst>
      <p:ext uri="{BB962C8B-B14F-4D97-AF65-F5344CB8AC3E}">
        <p14:creationId xmlns:p14="http://schemas.microsoft.com/office/powerpoint/2010/main" val="4631552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43ECB-9E03-C672-D6CD-291184EBDB13}"/>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2D16E2B9-1A61-B040-C0CA-705900F96013}"/>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1FDC817E-CB00-AE3C-0CEF-7DA1FC019E29}"/>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B752794A-AADD-4170-9983-3DDDCBAFF9D6}"/>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1" name="ZoneTexte 10">
            <a:extLst>
              <a:ext uri="{FF2B5EF4-FFF2-40B4-BE49-F238E27FC236}">
                <a16:creationId xmlns:a16="http://schemas.microsoft.com/office/drawing/2014/main" id="{360915AA-3252-14A7-2C35-3538D3F19027}"/>
              </a:ext>
            </a:extLst>
          </p:cNvPr>
          <p:cNvSpPr txBox="1"/>
          <p:nvPr/>
        </p:nvSpPr>
        <p:spPr>
          <a:xfrm>
            <a:off x="243618" y="737076"/>
            <a:ext cx="8846986" cy="1231106"/>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rPr>
              <a:t>3. Lac </a:t>
            </a:r>
            <a:r>
              <a:rPr lang="fr-FR" b="1" spc="-1" dirty="0" err="1">
                <a:solidFill>
                  <a:srgbClr val="000000"/>
                </a:solidFill>
                <a:latin typeface="Marianne"/>
              </a:rPr>
              <a:t>Karihani</a:t>
            </a:r>
            <a:endParaRPr lang="fr-FR" b="1" spc="-1" dirty="0">
              <a:solidFill>
                <a:srgbClr val="000000"/>
              </a:solidFill>
              <a:latin typeface="Marianne"/>
            </a:endParaRPr>
          </a:p>
          <a:p>
            <a:pPr marL="1440" algn="ctr">
              <a:spcBef>
                <a:spcPts val="400"/>
              </a:spcBef>
              <a:spcAft>
                <a:spcPts val="799"/>
              </a:spcAft>
              <a:buClr>
                <a:srgbClr val="000000"/>
              </a:buClr>
            </a:pPr>
            <a:r>
              <a:rPr lang="fr-FR" b="1" spc="-1" dirty="0">
                <a:solidFill>
                  <a:srgbClr val="000000"/>
                </a:solidFill>
                <a:latin typeface="Marianne"/>
                <a:ea typeface="DejaVu Sans"/>
              </a:rPr>
              <a:t>Critères sélectionnés </a:t>
            </a:r>
          </a:p>
          <a:p>
            <a:pPr marL="1440" algn="ctr">
              <a:spcBef>
                <a:spcPts val="400"/>
              </a:spcBef>
              <a:spcAft>
                <a:spcPts val="799"/>
              </a:spcAft>
              <a:buClr>
                <a:srgbClr val="000000"/>
              </a:buClr>
            </a:pPr>
            <a:endParaRPr lang="fr-FR" b="1" spc="-1" dirty="0">
              <a:solidFill>
                <a:srgbClr val="000000"/>
              </a:solidFill>
              <a:latin typeface="Marianne"/>
              <a:ea typeface="DejaVu Sans"/>
            </a:endParaRPr>
          </a:p>
        </p:txBody>
      </p:sp>
      <p:sp>
        <p:nvSpPr>
          <p:cNvPr id="13" name="CustomShape 3">
            <a:extLst>
              <a:ext uri="{FF2B5EF4-FFF2-40B4-BE49-F238E27FC236}">
                <a16:creationId xmlns:a16="http://schemas.microsoft.com/office/drawing/2014/main" id="{549AC5E9-F227-0697-F5DC-4DA482B183E1}"/>
              </a:ext>
            </a:extLst>
          </p:cNvPr>
          <p:cNvSpPr/>
          <p:nvPr/>
        </p:nvSpPr>
        <p:spPr>
          <a:xfrm>
            <a:off x="478182" y="1414984"/>
            <a:ext cx="8422200" cy="31800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sp>
        <p:nvSpPr>
          <p:cNvPr id="14" name="CustomShape 3">
            <a:extLst>
              <a:ext uri="{FF2B5EF4-FFF2-40B4-BE49-F238E27FC236}">
                <a16:creationId xmlns:a16="http://schemas.microsoft.com/office/drawing/2014/main" id="{BE89AC08-4329-78BC-B48F-DB6EC752E1C5}"/>
              </a:ext>
            </a:extLst>
          </p:cNvPr>
          <p:cNvSpPr/>
          <p:nvPr/>
        </p:nvSpPr>
        <p:spPr>
          <a:xfrm>
            <a:off x="478183" y="1488403"/>
            <a:ext cx="8422200" cy="30388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graphicFrame>
        <p:nvGraphicFramePr>
          <p:cNvPr id="2" name="Tableau 1">
            <a:extLst>
              <a:ext uri="{FF2B5EF4-FFF2-40B4-BE49-F238E27FC236}">
                <a16:creationId xmlns:a16="http://schemas.microsoft.com/office/drawing/2014/main" id="{6D313B2A-97CE-A5A1-49AD-13E391529B77}"/>
              </a:ext>
            </a:extLst>
          </p:cNvPr>
          <p:cNvGraphicFramePr>
            <a:graphicFrameLocks noGrp="1"/>
          </p:cNvGraphicFramePr>
          <p:nvPr>
            <p:extLst>
              <p:ext uri="{D42A27DB-BD31-4B8C-83A1-F6EECF244321}">
                <p14:modId xmlns:p14="http://schemas.microsoft.com/office/powerpoint/2010/main" val="381402449"/>
              </p:ext>
            </p:extLst>
          </p:nvPr>
        </p:nvGraphicFramePr>
        <p:xfrm>
          <a:off x="148507" y="1718551"/>
          <a:ext cx="8846986" cy="3388360"/>
        </p:xfrm>
        <a:graphic>
          <a:graphicData uri="http://schemas.openxmlformats.org/drawingml/2006/table">
            <a:tbl>
              <a:tblPr firstRow="1" bandRow="1">
                <a:tableStyleId>{5C22544A-7EE6-4342-B048-85BDC9FD1C3A}</a:tableStyleId>
              </a:tblPr>
              <a:tblGrid>
                <a:gridCol w="1896036">
                  <a:extLst>
                    <a:ext uri="{9D8B030D-6E8A-4147-A177-3AD203B41FA5}">
                      <a16:colId xmlns:a16="http://schemas.microsoft.com/office/drawing/2014/main" val="3464145485"/>
                    </a:ext>
                  </a:extLst>
                </a:gridCol>
                <a:gridCol w="6950950">
                  <a:extLst>
                    <a:ext uri="{9D8B030D-6E8A-4147-A177-3AD203B41FA5}">
                      <a16:colId xmlns:a16="http://schemas.microsoft.com/office/drawing/2014/main" val="437787186"/>
                    </a:ext>
                  </a:extLst>
                </a:gridCol>
              </a:tblGrid>
              <a:tr h="370840">
                <a:tc>
                  <a:txBody>
                    <a:bodyPr/>
                    <a:lstStyle/>
                    <a:p>
                      <a:r>
                        <a:rPr lang="fr-FR" sz="1600" dirty="0"/>
                        <a:t>Critère 2</a:t>
                      </a:r>
                    </a:p>
                  </a:txBody>
                  <a:tcPr/>
                </a:tc>
                <a:tc>
                  <a:txBody>
                    <a:bodyPr/>
                    <a:lstStyle/>
                    <a:p>
                      <a:endParaRPr lang="fr-FR" sz="1600" dirty="0"/>
                    </a:p>
                  </a:txBody>
                  <a:tcPr/>
                </a:tc>
                <a:extLst>
                  <a:ext uri="{0D108BD9-81ED-4DB2-BD59-A6C34878D82A}">
                    <a16:rowId xmlns:a16="http://schemas.microsoft.com/office/drawing/2014/main" val="3225912375"/>
                  </a:ext>
                </a:extLst>
              </a:tr>
              <a:tr h="370840">
                <a:tc>
                  <a:txBody>
                    <a:bodyPr/>
                    <a:lstStyle/>
                    <a:p>
                      <a:r>
                        <a:rPr lang="fr-FR" sz="1400" b="0" i="0" kern="1200" dirty="0">
                          <a:solidFill>
                            <a:schemeClr val="dk1"/>
                          </a:solidFill>
                          <a:effectLst/>
                          <a:latin typeface="+mn-lt"/>
                          <a:ea typeface="+mn-ea"/>
                          <a:cs typeface="+mn-cs"/>
                        </a:rPr>
                        <a:t>Espèces rares et communautés écologiques menacées</a:t>
                      </a:r>
                      <a:endParaRPr lang="fr-FR" sz="1400" dirty="0"/>
                    </a:p>
                  </a:txBody>
                  <a:tcPr/>
                </a:tc>
                <a:tc>
                  <a:txBody>
                    <a:bodyPr/>
                    <a:lstStyle/>
                    <a:p>
                      <a:r>
                        <a:rPr lang="fr-FR" sz="1200" b="0" dirty="0"/>
                        <a:t>Le lac </a:t>
                      </a:r>
                      <a:r>
                        <a:rPr lang="fr-FR" sz="1200" b="0" dirty="0" err="1"/>
                        <a:t>Karihani</a:t>
                      </a:r>
                      <a:r>
                        <a:rPr lang="fr-FR" sz="1200" b="0" dirty="0"/>
                        <a:t> abrite des espèces végétales rares en danger d’extinction (EN), vulnérables (VU) et indigènes reparties sur 3 communautés écologiques. Parmi ces espèces, il est retrouvé  </a:t>
                      </a:r>
                      <a:r>
                        <a:rPr lang="fr-FR" sz="1200" b="0" dirty="0" err="1"/>
                        <a:t>Erythrina</a:t>
                      </a:r>
                      <a:r>
                        <a:rPr lang="fr-FR" sz="1200" b="0" dirty="0"/>
                        <a:t> </a:t>
                      </a:r>
                      <a:r>
                        <a:rPr lang="fr-FR" sz="1200" b="0" dirty="0" err="1"/>
                        <a:t>fusca</a:t>
                      </a:r>
                      <a:r>
                        <a:rPr lang="fr-FR" sz="1200" b="0" dirty="0"/>
                        <a:t> (VU), </a:t>
                      </a:r>
                      <a:r>
                        <a:rPr lang="fr-FR" sz="1200" b="0" dirty="0" err="1"/>
                        <a:t>Premna</a:t>
                      </a:r>
                      <a:r>
                        <a:rPr lang="fr-FR" sz="1200" b="0" dirty="0"/>
                        <a:t> </a:t>
                      </a:r>
                      <a:r>
                        <a:rPr lang="fr-FR" sz="1200" b="0" dirty="0" err="1"/>
                        <a:t>serratifolia</a:t>
                      </a:r>
                      <a:r>
                        <a:rPr lang="fr-FR" sz="1200" b="0" dirty="0"/>
                        <a:t> (VU), Raphia </a:t>
                      </a:r>
                      <a:r>
                        <a:rPr lang="fr-FR" sz="1200" b="0" dirty="0" err="1"/>
                        <a:t>farinofera</a:t>
                      </a:r>
                      <a:r>
                        <a:rPr lang="fr-FR" sz="1200" b="0" dirty="0"/>
                        <a:t> (EN) et bien d'autres espèces. </a:t>
                      </a:r>
                    </a:p>
                    <a:p>
                      <a:r>
                        <a:rPr lang="fr-FR" sz="1200" b="0" dirty="0"/>
                        <a:t>La richesse du lac est également marquée par la présence d'espèces recensées uniquement sur ce site :</a:t>
                      </a:r>
                    </a:p>
                    <a:p>
                      <a:r>
                        <a:rPr lang="fr-FR" sz="1200" b="0" dirty="0"/>
                        <a:t>- </a:t>
                      </a:r>
                      <a:r>
                        <a:rPr lang="fr-FR" sz="1200" b="0" dirty="0" err="1"/>
                        <a:t>Oldenlandia</a:t>
                      </a:r>
                      <a:r>
                        <a:rPr lang="fr-FR" sz="1200" b="0" dirty="0"/>
                        <a:t> </a:t>
                      </a:r>
                      <a:r>
                        <a:rPr lang="fr-FR" sz="1200" b="0" dirty="0" err="1"/>
                        <a:t>lancifolia</a:t>
                      </a:r>
                      <a:r>
                        <a:rPr lang="fr-FR" sz="1200" b="0" dirty="0"/>
                        <a:t> (VU) espèce </a:t>
                      </a:r>
                      <a:r>
                        <a:rPr lang="fr-FR" sz="1200" b="0" dirty="0" err="1"/>
                        <a:t>prairiale</a:t>
                      </a:r>
                      <a:r>
                        <a:rPr lang="fr-FR" sz="1200" b="0" dirty="0"/>
                        <a:t> (</a:t>
                      </a:r>
                      <a:r>
                        <a:rPr lang="fr-FR" sz="1200" b="0" dirty="0" err="1"/>
                        <a:t>Boullet</a:t>
                      </a:r>
                      <a:r>
                        <a:rPr lang="fr-FR" sz="1200" b="0" dirty="0"/>
                        <a:t> V. 2005). </a:t>
                      </a:r>
                    </a:p>
                    <a:p>
                      <a:r>
                        <a:rPr lang="fr-FR" sz="1200" b="0" dirty="0"/>
                        <a:t>- </a:t>
                      </a:r>
                      <a:r>
                        <a:rPr lang="fr-FR" sz="1200" b="0" dirty="0" err="1"/>
                        <a:t>Leersia</a:t>
                      </a:r>
                      <a:r>
                        <a:rPr lang="fr-FR" sz="1200" b="0" dirty="0"/>
                        <a:t> </a:t>
                      </a:r>
                      <a:r>
                        <a:rPr lang="fr-FR" sz="1200" b="0" dirty="0" err="1"/>
                        <a:t>perrieri</a:t>
                      </a:r>
                      <a:r>
                        <a:rPr lang="fr-FR" sz="1200" b="0" dirty="0"/>
                        <a:t> (CR) gazon naturel aquatique (MDALLAH. O.B, 2012). </a:t>
                      </a:r>
                    </a:p>
                    <a:p>
                      <a:endParaRPr lang="fr-FR" sz="1200" b="0" dirty="0"/>
                    </a:p>
                    <a:p>
                      <a:r>
                        <a:rPr lang="fr-FR" sz="1200" b="0" dirty="0"/>
                        <a:t>Le lac </a:t>
                      </a:r>
                      <a:r>
                        <a:rPr lang="fr-FR" sz="1200" b="0" dirty="0" err="1"/>
                        <a:t>Karihani</a:t>
                      </a:r>
                      <a:r>
                        <a:rPr lang="fr-FR" sz="1200" b="0" dirty="0"/>
                        <a:t> abrite des espèces animales rares composées d'avifaune, de reptiles et d'amphibiens :</a:t>
                      </a:r>
                    </a:p>
                    <a:p>
                      <a:r>
                        <a:rPr lang="fr-FR" sz="1200" b="0" dirty="0"/>
                        <a:t>• 5 espèces d'oiseaux sont classées comme menacées sur la liste rouge de l’UICN au niveau local. Le Drongo de Mayotte (VU), la </a:t>
                      </a:r>
                      <a:r>
                        <a:rPr lang="fr-FR" sz="1200" b="0" dirty="0" err="1"/>
                        <a:t>Talève</a:t>
                      </a:r>
                      <a:r>
                        <a:rPr lang="fr-FR" sz="1200" b="0" dirty="0"/>
                        <a:t> d’Allen (VU), le Grèbe castagneux (VU), la Grande Aigrette (EN) et le Crabier blanc (CR)</a:t>
                      </a:r>
                    </a:p>
                    <a:p>
                      <a:r>
                        <a:rPr lang="fr-FR" sz="1200" b="0" dirty="0"/>
                        <a:t>• La couleuvre de Mayotte est aussi présente sur le site (EN) et CR à Mayotte.</a:t>
                      </a:r>
                    </a:p>
                    <a:p>
                      <a:r>
                        <a:rPr lang="fr-FR" sz="1200" b="0" dirty="0"/>
                        <a:t>• Les deux seuls Amphibiens de l'île sont présent sur ce site: La Grenouille transmarine de Mayotte et la Rainette nautique de Mayotte, espèces endémiques. </a:t>
                      </a:r>
                    </a:p>
                  </a:txBody>
                  <a:tcPr/>
                </a:tc>
                <a:extLst>
                  <a:ext uri="{0D108BD9-81ED-4DB2-BD59-A6C34878D82A}">
                    <a16:rowId xmlns:a16="http://schemas.microsoft.com/office/drawing/2014/main" val="284772863"/>
                  </a:ext>
                </a:extLst>
              </a:tr>
            </a:tbl>
          </a:graphicData>
        </a:graphic>
      </p:graphicFrame>
    </p:spTree>
    <p:extLst>
      <p:ext uri="{BB962C8B-B14F-4D97-AF65-F5344CB8AC3E}">
        <p14:creationId xmlns:p14="http://schemas.microsoft.com/office/powerpoint/2010/main" val="14025056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2953B-0238-F47C-C1E0-F1F6A2A5C4BA}"/>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9A507A8F-E483-FE94-4B40-F49EAB02040C}"/>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841DA79F-F67F-0799-9D9F-957CE96EB5E7}"/>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B14E5808-2EFC-F0ED-B6C9-C0E79E455A89}"/>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1" name="ZoneTexte 10">
            <a:extLst>
              <a:ext uri="{FF2B5EF4-FFF2-40B4-BE49-F238E27FC236}">
                <a16:creationId xmlns:a16="http://schemas.microsoft.com/office/drawing/2014/main" id="{AD20189E-E4FA-95EF-50CB-F17520622C25}"/>
              </a:ext>
            </a:extLst>
          </p:cNvPr>
          <p:cNvSpPr txBox="1"/>
          <p:nvPr/>
        </p:nvSpPr>
        <p:spPr>
          <a:xfrm>
            <a:off x="243618" y="737076"/>
            <a:ext cx="8846986" cy="1231106"/>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rPr>
              <a:t>3. Lac </a:t>
            </a:r>
            <a:r>
              <a:rPr lang="fr-FR" b="1" spc="-1" dirty="0" err="1">
                <a:solidFill>
                  <a:srgbClr val="000000"/>
                </a:solidFill>
                <a:latin typeface="Marianne"/>
              </a:rPr>
              <a:t>Karihani</a:t>
            </a:r>
            <a:endParaRPr lang="fr-FR" b="1" spc="-1" dirty="0">
              <a:solidFill>
                <a:srgbClr val="000000"/>
              </a:solidFill>
              <a:latin typeface="Marianne"/>
            </a:endParaRPr>
          </a:p>
          <a:p>
            <a:pPr marL="1440" algn="ctr">
              <a:spcBef>
                <a:spcPts val="400"/>
              </a:spcBef>
              <a:spcAft>
                <a:spcPts val="799"/>
              </a:spcAft>
              <a:buClr>
                <a:srgbClr val="000000"/>
              </a:buClr>
            </a:pPr>
            <a:r>
              <a:rPr lang="fr-FR" b="1" spc="-1" dirty="0">
                <a:solidFill>
                  <a:srgbClr val="000000"/>
                </a:solidFill>
                <a:latin typeface="Marianne"/>
                <a:ea typeface="DejaVu Sans"/>
              </a:rPr>
              <a:t>Critères sélectionnés </a:t>
            </a:r>
          </a:p>
          <a:p>
            <a:pPr marL="1440" algn="ctr">
              <a:spcBef>
                <a:spcPts val="400"/>
              </a:spcBef>
              <a:spcAft>
                <a:spcPts val="799"/>
              </a:spcAft>
              <a:buClr>
                <a:srgbClr val="000000"/>
              </a:buClr>
            </a:pPr>
            <a:endParaRPr lang="fr-FR" b="1" spc="-1" dirty="0">
              <a:solidFill>
                <a:srgbClr val="000000"/>
              </a:solidFill>
              <a:latin typeface="Marianne"/>
              <a:ea typeface="DejaVu Sans"/>
            </a:endParaRPr>
          </a:p>
        </p:txBody>
      </p:sp>
      <p:sp>
        <p:nvSpPr>
          <p:cNvPr id="13" name="CustomShape 3">
            <a:extLst>
              <a:ext uri="{FF2B5EF4-FFF2-40B4-BE49-F238E27FC236}">
                <a16:creationId xmlns:a16="http://schemas.microsoft.com/office/drawing/2014/main" id="{9DF3806D-1774-06E0-8B26-532F5EAE3E5D}"/>
              </a:ext>
            </a:extLst>
          </p:cNvPr>
          <p:cNvSpPr/>
          <p:nvPr/>
        </p:nvSpPr>
        <p:spPr>
          <a:xfrm>
            <a:off x="478182" y="1414984"/>
            <a:ext cx="8422200" cy="31800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sp>
        <p:nvSpPr>
          <p:cNvPr id="14" name="CustomShape 3">
            <a:extLst>
              <a:ext uri="{FF2B5EF4-FFF2-40B4-BE49-F238E27FC236}">
                <a16:creationId xmlns:a16="http://schemas.microsoft.com/office/drawing/2014/main" id="{4ED693E6-C623-E22F-C161-53196F8F2D8A}"/>
              </a:ext>
            </a:extLst>
          </p:cNvPr>
          <p:cNvSpPr/>
          <p:nvPr/>
        </p:nvSpPr>
        <p:spPr>
          <a:xfrm>
            <a:off x="478183" y="1488403"/>
            <a:ext cx="8422200" cy="30388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graphicFrame>
        <p:nvGraphicFramePr>
          <p:cNvPr id="2" name="Tableau 1">
            <a:extLst>
              <a:ext uri="{FF2B5EF4-FFF2-40B4-BE49-F238E27FC236}">
                <a16:creationId xmlns:a16="http://schemas.microsoft.com/office/drawing/2014/main" id="{D2666DF6-0438-2917-0F75-C46305758284}"/>
              </a:ext>
            </a:extLst>
          </p:cNvPr>
          <p:cNvGraphicFramePr>
            <a:graphicFrameLocks noGrp="1"/>
          </p:cNvGraphicFramePr>
          <p:nvPr>
            <p:extLst>
              <p:ext uri="{D42A27DB-BD31-4B8C-83A1-F6EECF244321}">
                <p14:modId xmlns:p14="http://schemas.microsoft.com/office/powerpoint/2010/main" val="2832758884"/>
              </p:ext>
            </p:extLst>
          </p:nvPr>
        </p:nvGraphicFramePr>
        <p:xfrm>
          <a:off x="148507" y="1718551"/>
          <a:ext cx="8846986" cy="2839720"/>
        </p:xfrm>
        <a:graphic>
          <a:graphicData uri="http://schemas.openxmlformats.org/drawingml/2006/table">
            <a:tbl>
              <a:tblPr firstRow="1" bandRow="1">
                <a:tableStyleId>{5C22544A-7EE6-4342-B048-85BDC9FD1C3A}</a:tableStyleId>
              </a:tblPr>
              <a:tblGrid>
                <a:gridCol w="1896036">
                  <a:extLst>
                    <a:ext uri="{9D8B030D-6E8A-4147-A177-3AD203B41FA5}">
                      <a16:colId xmlns:a16="http://schemas.microsoft.com/office/drawing/2014/main" val="3464145485"/>
                    </a:ext>
                  </a:extLst>
                </a:gridCol>
                <a:gridCol w="6950950">
                  <a:extLst>
                    <a:ext uri="{9D8B030D-6E8A-4147-A177-3AD203B41FA5}">
                      <a16:colId xmlns:a16="http://schemas.microsoft.com/office/drawing/2014/main" val="437787186"/>
                    </a:ext>
                  </a:extLst>
                </a:gridCol>
              </a:tblGrid>
              <a:tr h="370840">
                <a:tc>
                  <a:txBody>
                    <a:bodyPr/>
                    <a:lstStyle/>
                    <a:p>
                      <a:r>
                        <a:rPr lang="fr-FR" sz="1600" dirty="0"/>
                        <a:t>Critère 3</a:t>
                      </a:r>
                    </a:p>
                  </a:txBody>
                  <a:tcPr/>
                </a:tc>
                <a:tc>
                  <a:txBody>
                    <a:bodyPr/>
                    <a:lstStyle/>
                    <a:p>
                      <a:endParaRPr lang="fr-FR" sz="1600" dirty="0"/>
                    </a:p>
                  </a:txBody>
                  <a:tcPr/>
                </a:tc>
                <a:extLst>
                  <a:ext uri="{0D108BD9-81ED-4DB2-BD59-A6C34878D82A}">
                    <a16:rowId xmlns:a16="http://schemas.microsoft.com/office/drawing/2014/main" val="32259123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Diversité biologique</a:t>
                      </a:r>
                      <a:endParaRPr lang="fr-FR" sz="1400" dirty="0"/>
                    </a:p>
                  </a:txBody>
                  <a:tcPr/>
                </a:tc>
                <a:tc>
                  <a:txBody>
                    <a:bodyPr/>
                    <a:lstStyle/>
                    <a:p>
                      <a:r>
                        <a:rPr lang="fr-FR" sz="1200" b="0" dirty="0"/>
                        <a:t>Malgré sa superficie très réduite, le lac </a:t>
                      </a:r>
                      <a:r>
                        <a:rPr lang="fr-FR" sz="1200" b="0" dirty="0" err="1"/>
                        <a:t>Karihani</a:t>
                      </a:r>
                      <a:r>
                        <a:rPr lang="fr-FR" sz="1200" b="0" dirty="0"/>
                        <a:t> représente le site accueillant le plus grand nombre d’oiseaux sur l’ensemble de l’année après la vasière des Badamiers (site labellisé Ramsar en 2011). Cette position fait de ce site un espace remarquable et lui a permis d’intégrer l’inventaire des ZICO « Zones Importantes pour la Conservation des Oiseaux » en 2015 et d'être classé ZNIEFF de type 1 (Zone naturelle d'intérêt écologique, faunistique et floristique) en 2016. Au total, 26 espèces d'oiseaux ont été relevées, parmi ces dernières on retrouve :</a:t>
                      </a:r>
                    </a:p>
                    <a:p>
                      <a:r>
                        <a:rPr lang="fr-FR" sz="1200" b="0" dirty="0"/>
                        <a:t>- le Souimanga de Mayotte (</a:t>
                      </a:r>
                      <a:r>
                        <a:rPr lang="fr-FR" sz="1200" b="0" dirty="0" err="1"/>
                        <a:t>Cinnyris</a:t>
                      </a:r>
                      <a:r>
                        <a:rPr lang="fr-FR" sz="1200" b="0" dirty="0"/>
                        <a:t> </a:t>
                      </a:r>
                      <a:r>
                        <a:rPr lang="fr-FR" sz="1200" b="0" dirty="0" err="1"/>
                        <a:t>coquerellii</a:t>
                      </a:r>
                      <a:r>
                        <a:rPr lang="fr-FR" sz="1200" b="0" dirty="0"/>
                        <a:t>) espèce endémique de Mayotte</a:t>
                      </a:r>
                    </a:p>
                    <a:p>
                      <a:r>
                        <a:rPr lang="fr-FR" sz="1200" b="0" dirty="0"/>
                        <a:t>…</a:t>
                      </a:r>
                    </a:p>
                    <a:p>
                      <a:endParaRPr lang="fr-FR" sz="1200" b="0" dirty="0"/>
                    </a:p>
                    <a:p>
                      <a:r>
                        <a:rPr lang="fr-FR" sz="1200" b="0" dirty="0"/>
                        <a:t>En termes de flore terrestre, sa position d’unique lac naturel d’eau douce de l’île permet au lac </a:t>
                      </a:r>
                      <a:r>
                        <a:rPr lang="fr-FR" sz="1200" b="0" dirty="0" err="1"/>
                        <a:t>Karihani</a:t>
                      </a:r>
                      <a:r>
                        <a:rPr lang="fr-FR" sz="1200" b="0" dirty="0"/>
                        <a:t> d’accueillir une grande diversité végétale rare à l’échelle du territoire mais aussi sur une échelle plus globale. Au total, quarante-sept espèces ont été répertoriées sur le site de </a:t>
                      </a:r>
                      <a:r>
                        <a:rPr lang="fr-FR" sz="1200" b="0" dirty="0" err="1"/>
                        <a:t>Karihani</a:t>
                      </a:r>
                      <a:r>
                        <a:rPr lang="fr-FR" sz="1200" b="0" dirty="0"/>
                        <a:t>. </a:t>
                      </a:r>
                    </a:p>
                    <a:p>
                      <a:r>
                        <a:rPr lang="fr-FR" sz="1200" b="0" dirty="0"/>
                        <a:t>Parmi ces espèces, 45 % de la diversité floristique  est indigène, et 4% endémique de l’île.</a:t>
                      </a:r>
                    </a:p>
                  </a:txBody>
                  <a:tcPr/>
                </a:tc>
                <a:extLst>
                  <a:ext uri="{0D108BD9-81ED-4DB2-BD59-A6C34878D82A}">
                    <a16:rowId xmlns:a16="http://schemas.microsoft.com/office/drawing/2014/main" val="284772863"/>
                  </a:ext>
                </a:extLst>
              </a:tr>
            </a:tbl>
          </a:graphicData>
        </a:graphic>
      </p:graphicFrame>
    </p:spTree>
    <p:extLst>
      <p:ext uri="{BB962C8B-B14F-4D97-AF65-F5344CB8AC3E}">
        <p14:creationId xmlns:p14="http://schemas.microsoft.com/office/powerpoint/2010/main" val="348912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EBCAC-6354-A738-4A38-DB55B01B14C7}"/>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EE6D3BB8-35C5-CAA8-09B8-CC6038E95907}"/>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3E65EB4C-3355-FA8E-E31B-6593D9D7C78A}"/>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3D81A345-28B0-0C8C-4CB6-64C0EA627139}"/>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1" name="ZoneTexte 10">
            <a:extLst>
              <a:ext uri="{FF2B5EF4-FFF2-40B4-BE49-F238E27FC236}">
                <a16:creationId xmlns:a16="http://schemas.microsoft.com/office/drawing/2014/main" id="{02F18490-C114-DE8E-2737-A151A4ED0EE3}"/>
              </a:ext>
            </a:extLst>
          </p:cNvPr>
          <p:cNvSpPr txBox="1"/>
          <p:nvPr/>
        </p:nvSpPr>
        <p:spPr>
          <a:xfrm>
            <a:off x="243618" y="737076"/>
            <a:ext cx="8846986" cy="1231106"/>
          </a:xfrm>
          <a:prstGeom prst="rect">
            <a:avLst/>
          </a:prstGeom>
          <a:noFill/>
        </p:spPr>
        <p:txBody>
          <a:bodyPr wrap="square">
            <a:spAutoFit/>
          </a:bodyPr>
          <a:lstStyle/>
          <a:p>
            <a:pPr marL="1440">
              <a:spcBef>
                <a:spcPts val="400"/>
              </a:spcBef>
              <a:spcAft>
                <a:spcPts val="799"/>
              </a:spcAft>
              <a:buClr>
                <a:srgbClr val="000000"/>
              </a:buClr>
            </a:pPr>
            <a:r>
              <a:rPr lang="fr-FR" b="1" spc="-1" dirty="0">
                <a:solidFill>
                  <a:srgbClr val="000000"/>
                </a:solidFill>
                <a:latin typeface="Marianne"/>
              </a:rPr>
              <a:t>3. Lac </a:t>
            </a:r>
            <a:r>
              <a:rPr lang="fr-FR" b="1" spc="-1" dirty="0" err="1">
                <a:solidFill>
                  <a:srgbClr val="000000"/>
                </a:solidFill>
                <a:latin typeface="Marianne"/>
              </a:rPr>
              <a:t>Karihani</a:t>
            </a:r>
            <a:endParaRPr lang="fr-FR" b="1" spc="-1" dirty="0">
              <a:solidFill>
                <a:srgbClr val="000000"/>
              </a:solidFill>
              <a:latin typeface="Marianne"/>
            </a:endParaRPr>
          </a:p>
          <a:p>
            <a:pPr marL="1440" algn="ctr">
              <a:spcBef>
                <a:spcPts val="400"/>
              </a:spcBef>
              <a:spcAft>
                <a:spcPts val="799"/>
              </a:spcAft>
              <a:buClr>
                <a:srgbClr val="000000"/>
              </a:buClr>
            </a:pPr>
            <a:r>
              <a:rPr lang="fr-FR" b="1" spc="-1" dirty="0">
                <a:solidFill>
                  <a:srgbClr val="000000"/>
                </a:solidFill>
                <a:latin typeface="Marianne"/>
                <a:ea typeface="DejaVu Sans"/>
              </a:rPr>
              <a:t>Critères sélectionnés </a:t>
            </a:r>
          </a:p>
          <a:p>
            <a:pPr marL="1440" algn="ctr">
              <a:spcBef>
                <a:spcPts val="400"/>
              </a:spcBef>
              <a:spcAft>
                <a:spcPts val="799"/>
              </a:spcAft>
              <a:buClr>
                <a:srgbClr val="000000"/>
              </a:buClr>
            </a:pPr>
            <a:endParaRPr lang="fr-FR" b="1" spc="-1" dirty="0">
              <a:solidFill>
                <a:srgbClr val="000000"/>
              </a:solidFill>
              <a:latin typeface="Marianne"/>
              <a:ea typeface="DejaVu Sans"/>
            </a:endParaRPr>
          </a:p>
        </p:txBody>
      </p:sp>
      <p:sp>
        <p:nvSpPr>
          <p:cNvPr id="13" name="CustomShape 3">
            <a:extLst>
              <a:ext uri="{FF2B5EF4-FFF2-40B4-BE49-F238E27FC236}">
                <a16:creationId xmlns:a16="http://schemas.microsoft.com/office/drawing/2014/main" id="{E32E9231-1835-610C-6056-B5310A63C4E9}"/>
              </a:ext>
            </a:extLst>
          </p:cNvPr>
          <p:cNvSpPr/>
          <p:nvPr/>
        </p:nvSpPr>
        <p:spPr>
          <a:xfrm>
            <a:off x="478182" y="1414984"/>
            <a:ext cx="8422200" cy="31800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sp>
        <p:nvSpPr>
          <p:cNvPr id="14" name="CustomShape 3">
            <a:extLst>
              <a:ext uri="{FF2B5EF4-FFF2-40B4-BE49-F238E27FC236}">
                <a16:creationId xmlns:a16="http://schemas.microsoft.com/office/drawing/2014/main" id="{DA2EB214-F83E-36CB-D5FF-B59C8B7E3818}"/>
              </a:ext>
            </a:extLst>
          </p:cNvPr>
          <p:cNvSpPr/>
          <p:nvPr/>
        </p:nvSpPr>
        <p:spPr>
          <a:xfrm>
            <a:off x="478183" y="1488403"/>
            <a:ext cx="8422200" cy="30388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graphicFrame>
        <p:nvGraphicFramePr>
          <p:cNvPr id="2" name="Tableau 1">
            <a:extLst>
              <a:ext uri="{FF2B5EF4-FFF2-40B4-BE49-F238E27FC236}">
                <a16:creationId xmlns:a16="http://schemas.microsoft.com/office/drawing/2014/main" id="{AEC3BA2B-42B7-FE79-A380-D1C918B8C9FF}"/>
              </a:ext>
            </a:extLst>
          </p:cNvPr>
          <p:cNvGraphicFramePr>
            <a:graphicFrameLocks noGrp="1"/>
          </p:cNvGraphicFramePr>
          <p:nvPr>
            <p:extLst>
              <p:ext uri="{D42A27DB-BD31-4B8C-83A1-F6EECF244321}">
                <p14:modId xmlns:p14="http://schemas.microsoft.com/office/powerpoint/2010/main" val="3115631481"/>
              </p:ext>
            </p:extLst>
          </p:nvPr>
        </p:nvGraphicFramePr>
        <p:xfrm>
          <a:off x="148507" y="1718551"/>
          <a:ext cx="8846986" cy="1742440"/>
        </p:xfrm>
        <a:graphic>
          <a:graphicData uri="http://schemas.openxmlformats.org/drawingml/2006/table">
            <a:tbl>
              <a:tblPr firstRow="1" bandRow="1">
                <a:tableStyleId>{5C22544A-7EE6-4342-B048-85BDC9FD1C3A}</a:tableStyleId>
              </a:tblPr>
              <a:tblGrid>
                <a:gridCol w="1896036">
                  <a:extLst>
                    <a:ext uri="{9D8B030D-6E8A-4147-A177-3AD203B41FA5}">
                      <a16:colId xmlns:a16="http://schemas.microsoft.com/office/drawing/2014/main" val="3464145485"/>
                    </a:ext>
                  </a:extLst>
                </a:gridCol>
                <a:gridCol w="6950950">
                  <a:extLst>
                    <a:ext uri="{9D8B030D-6E8A-4147-A177-3AD203B41FA5}">
                      <a16:colId xmlns:a16="http://schemas.microsoft.com/office/drawing/2014/main" val="437787186"/>
                    </a:ext>
                  </a:extLst>
                </a:gridCol>
              </a:tblGrid>
              <a:tr h="370840">
                <a:tc>
                  <a:txBody>
                    <a:bodyPr/>
                    <a:lstStyle/>
                    <a:p>
                      <a:r>
                        <a:rPr lang="fr-FR" sz="1600" dirty="0"/>
                        <a:t>Critère 4</a:t>
                      </a:r>
                    </a:p>
                  </a:txBody>
                  <a:tcPr/>
                </a:tc>
                <a:tc>
                  <a:txBody>
                    <a:bodyPr/>
                    <a:lstStyle/>
                    <a:p>
                      <a:endParaRPr lang="fr-FR" sz="1600" dirty="0"/>
                    </a:p>
                  </a:txBody>
                  <a:tcPr/>
                </a:tc>
                <a:extLst>
                  <a:ext uri="{0D108BD9-81ED-4DB2-BD59-A6C34878D82A}">
                    <a16:rowId xmlns:a16="http://schemas.microsoft.com/office/drawing/2014/main" val="32259123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Habitat pour un stade critique du cycle et de vie ou lors de conditions difficiles</a:t>
                      </a:r>
                      <a:endParaRPr lang="fr-FR" sz="1400" dirty="0"/>
                    </a:p>
                  </a:txBody>
                  <a:tcPr/>
                </a:tc>
                <a:tc>
                  <a:txBody>
                    <a:bodyPr/>
                    <a:lstStyle/>
                    <a:p>
                      <a:r>
                        <a:rPr lang="fr-FR" sz="1200" b="0" dirty="0"/>
                        <a:t>Le Crabier blanc se reproduit sur seulement 4 îles dans le monde : Madagascar, Mayotte, Aldabra et Europa. Mayotte est le deuxième site de reproduction de cette espèce (Jeanne. F et al,). Le Lac </a:t>
                      </a:r>
                      <a:r>
                        <a:rPr lang="fr-FR" sz="1200" b="0" dirty="0" err="1"/>
                        <a:t>Karihani</a:t>
                      </a:r>
                      <a:r>
                        <a:rPr lang="fr-FR" sz="1200" b="0" dirty="0"/>
                        <a:t> est considéré comme un site d'importance car il est un site d'alimentation pour le Crabier blanc. Selon les données issues du GEPOMAY porteur du PNA Crabier blanc 2019-2023, le lac </a:t>
                      </a:r>
                      <a:r>
                        <a:rPr lang="fr-FR" sz="1200" b="0" dirty="0" err="1"/>
                        <a:t>Kraihani</a:t>
                      </a:r>
                      <a:r>
                        <a:rPr lang="fr-FR" sz="1200" b="0" dirty="0"/>
                        <a:t> est considéré comme le 1er site d'alimentation du Crabier blanc à Mayotte. </a:t>
                      </a:r>
                    </a:p>
                    <a:p>
                      <a:endParaRPr lang="fr-FR" sz="1200" b="0" dirty="0"/>
                    </a:p>
                    <a:p>
                      <a:r>
                        <a:rPr lang="fr-FR" sz="1200" b="0" dirty="0"/>
                        <a:t>La Couleuvre de Mayotte est également présente sur ce site, elle porte un PNA 2021-2031. </a:t>
                      </a:r>
                    </a:p>
                  </a:txBody>
                  <a:tcPr/>
                </a:tc>
                <a:extLst>
                  <a:ext uri="{0D108BD9-81ED-4DB2-BD59-A6C34878D82A}">
                    <a16:rowId xmlns:a16="http://schemas.microsoft.com/office/drawing/2014/main" val="284772863"/>
                  </a:ext>
                </a:extLst>
              </a:tr>
            </a:tbl>
          </a:graphicData>
        </a:graphic>
      </p:graphicFrame>
    </p:spTree>
    <p:extLst>
      <p:ext uri="{BB962C8B-B14F-4D97-AF65-F5344CB8AC3E}">
        <p14:creationId xmlns:p14="http://schemas.microsoft.com/office/powerpoint/2010/main" val="22277141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3B136-194A-8980-41C3-EA11FF9FA3A5}"/>
            </a:ext>
          </a:extLst>
        </p:cNvPr>
        <p:cNvGrpSpPr/>
        <p:nvPr/>
      </p:nvGrpSpPr>
      <p:grpSpPr>
        <a:xfrm>
          <a:off x="0" y="0"/>
          <a:ext cx="0" cy="0"/>
          <a:chOff x="0" y="0"/>
          <a:chExt cx="0" cy="0"/>
        </a:xfrm>
      </p:grpSpPr>
      <p:sp>
        <p:nvSpPr>
          <p:cNvPr id="269" name="CustomShape 7">
            <a:extLst>
              <a:ext uri="{FF2B5EF4-FFF2-40B4-BE49-F238E27FC236}">
                <a16:creationId xmlns:a16="http://schemas.microsoft.com/office/drawing/2014/main" id="{E320DE6F-E82E-C4B5-ACF6-47EC564188BA}"/>
              </a:ext>
            </a:extLst>
          </p:cNvPr>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a:extLst>
              <a:ext uri="{FF2B5EF4-FFF2-40B4-BE49-F238E27FC236}">
                <a16:creationId xmlns:a16="http://schemas.microsoft.com/office/drawing/2014/main" id="{355B209D-FC53-2315-DAAF-E07646B92450}"/>
              </a:ext>
            </a:extLst>
          </p:cNvPr>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4B4E8160-9AE7-4996-AAA8-DFDA6797D5EF}"/>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1" name="ZoneTexte 10">
            <a:extLst>
              <a:ext uri="{FF2B5EF4-FFF2-40B4-BE49-F238E27FC236}">
                <a16:creationId xmlns:a16="http://schemas.microsoft.com/office/drawing/2014/main" id="{5D6C79FE-C8EF-760F-B370-9FAB85A2664E}"/>
              </a:ext>
            </a:extLst>
          </p:cNvPr>
          <p:cNvSpPr txBox="1"/>
          <p:nvPr/>
        </p:nvSpPr>
        <p:spPr>
          <a:xfrm>
            <a:off x="243618" y="737076"/>
            <a:ext cx="8846986" cy="2092881"/>
          </a:xfrm>
          <a:prstGeom prst="rect">
            <a:avLst/>
          </a:prstGeom>
          <a:noFill/>
        </p:spPr>
        <p:txBody>
          <a:bodyPr wrap="square">
            <a:spAutoFit/>
          </a:bodyPr>
          <a:lstStyle/>
          <a:p>
            <a:pPr marL="344340" indent="-342900">
              <a:spcBef>
                <a:spcPts val="400"/>
              </a:spcBef>
              <a:spcAft>
                <a:spcPts val="799"/>
              </a:spcAft>
              <a:buClr>
                <a:srgbClr val="000000"/>
              </a:buClr>
              <a:buAutoNum type="arabicPeriod"/>
            </a:pPr>
            <a:r>
              <a:rPr lang="fr-FR" b="1" spc="-1" dirty="0">
                <a:solidFill>
                  <a:srgbClr val="000000"/>
                </a:solidFill>
                <a:latin typeface="Marianne"/>
                <a:ea typeface="DejaVu Sans"/>
              </a:rPr>
              <a:t>Lac </a:t>
            </a:r>
            <a:r>
              <a:rPr lang="fr-FR" b="1" spc="-1" dirty="0" err="1">
                <a:solidFill>
                  <a:srgbClr val="000000"/>
                </a:solidFill>
                <a:latin typeface="Marianne"/>
                <a:ea typeface="DejaVu Sans"/>
              </a:rPr>
              <a:t>Karihani</a:t>
            </a:r>
            <a:endParaRPr lang="fr-FR" b="1" spc="-1" dirty="0">
              <a:solidFill>
                <a:srgbClr val="000000"/>
              </a:solidFill>
              <a:latin typeface="Marianne"/>
              <a:ea typeface="DejaVu Sans"/>
            </a:endParaRPr>
          </a:p>
          <a:p>
            <a:pPr marL="1440" algn="ctr">
              <a:spcBef>
                <a:spcPts val="400"/>
              </a:spcBef>
              <a:spcAft>
                <a:spcPts val="799"/>
              </a:spcAft>
              <a:buClr>
                <a:srgbClr val="000000"/>
              </a:buClr>
            </a:pPr>
            <a:r>
              <a:rPr lang="fr-FR" b="1" spc="-1" dirty="0">
                <a:solidFill>
                  <a:srgbClr val="000000"/>
                </a:solidFill>
                <a:latin typeface="Marianne"/>
                <a:ea typeface="DejaVu Sans"/>
              </a:rPr>
              <a:t>Critères sélectionnés</a:t>
            </a:r>
          </a:p>
          <a:p>
            <a:pPr marL="1440" algn="ctr">
              <a:spcBef>
                <a:spcPts val="400"/>
              </a:spcBef>
              <a:spcAft>
                <a:spcPts val="799"/>
              </a:spcAft>
              <a:buClr>
                <a:srgbClr val="000000"/>
              </a:buClr>
            </a:pPr>
            <a:endParaRPr lang="fr-FR" b="1" spc="-1" dirty="0">
              <a:solidFill>
                <a:srgbClr val="000000"/>
              </a:solidFill>
              <a:latin typeface="Marianne"/>
              <a:ea typeface="DejaVu Sans"/>
            </a:endParaRPr>
          </a:p>
          <a:p>
            <a:pPr marL="1440" algn="ctr">
              <a:spcBef>
                <a:spcPts val="400"/>
              </a:spcBef>
              <a:spcAft>
                <a:spcPts val="799"/>
              </a:spcAft>
              <a:buClr>
                <a:srgbClr val="000000"/>
              </a:buClr>
            </a:pPr>
            <a:r>
              <a:rPr lang="fr-FR" b="1" spc="-1" dirty="0">
                <a:solidFill>
                  <a:srgbClr val="000000"/>
                </a:solidFill>
                <a:latin typeface="Marianne"/>
                <a:ea typeface="DejaVu Sans"/>
              </a:rPr>
              <a:t>Validez-vous l’ajout de ces Critères ?  </a:t>
            </a:r>
          </a:p>
          <a:p>
            <a:pPr marL="1440" algn="ctr">
              <a:spcBef>
                <a:spcPts val="400"/>
              </a:spcBef>
              <a:spcAft>
                <a:spcPts val="799"/>
              </a:spcAft>
              <a:buClr>
                <a:srgbClr val="000000"/>
              </a:buClr>
            </a:pPr>
            <a:endParaRPr lang="fr-FR" b="1" spc="-1" dirty="0">
              <a:solidFill>
                <a:srgbClr val="000000"/>
              </a:solidFill>
              <a:latin typeface="Marianne"/>
              <a:ea typeface="DejaVu Sans"/>
            </a:endParaRPr>
          </a:p>
        </p:txBody>
      </p:sp>
      <p:sp>
        <p:nvSpPr>
          <p:cNvPr id="13" name="CustomShape 3">
            <a:extLst>
              <a:ext uri="{FF2B5EF4-FFF2-40B4-BE49-F238E27FC236}">
                <a16:creationId xmlns:a16="http://schemas.microsoft.com/office/drawing/2014/main" id="{BE103FCA-601A-5165-81D3-6AEF925CC3E1}"/>
              </a:ext>
            </a:extLst>
          </p:cNvPr>
          <p:cNvSpPr/>
          <p:nvPr/>
        </p:nvSpPr>
        <p:spPr>
          <a:xfrm>
            <a:off x="478182" y="1414984"/>
            <a:ext cx="8422200" cy="31800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sp>
        <p:nvSpPr>
          <p:cNvPr id="14" name="CustomShape 3">
            <a:extLst>
              <a:ext uri="{FF2B5EF4-FFF2-40B4-BE49-F238E27FC236}">
                <a16:creationId xmlns:a16="http://schemas.microsoft.com/office/drawing/2014/main" id="{3B085978-0AA4-9030-0F8C-733F244A4928}"/>
              </a:ext>
            </a:extLst>
          </p:cNvPr>
          <p:cNvSpPr/>
          <p:nvPr/>
        </p:nvSpPr>
        <p:spPr>
          <a:xfrm>
            <a:off x="478183" y="1488403"/>
            <a:ext cx="8422200" cy="30388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pic>
        <p:nvPicPr>
          <p:cNvPr id="3" name="Graphique 2" descr="Avis des clients avec un remplissage uni">
            <a:extLst>
              <a:ext uri="{FF2B5EF4-FFF2-40B4-BE49-F238E27FC236}">
                <a16:creationId xmlns:a16="http://schemas.microsoft.com/office/drawing/2014/main" id="{E730CFAE-60BA-4199-D0DC-62177EEE561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43600" y="2571750"/>
            <a:ext cx="1891365" cy="1891365"/>
          </a:xfrm>
          <a:prstGeom prst="rect">
            <a:avLst/>
          </a:prstGeom>
        </p:spPr>
      </p:pic>
    </p:spTree>
    <p:extLst>
      <p:ext uri="{BB962C8B-B14F-4D97-AF65-F5344CB8AC3E}">
        <p14:creationId xmlns:p14="http://schemas.microsoft.com/office/powerpoint/2010/main" val="22714421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CustomShape 7"/>
          <p:cNvSpPr/>
          <p:nvPr/>
        </p:nvSpPr>
        <p:spPr>
          <a:xfrm>
            <a:off x="360000" y="4783680"/>
            <a:ext cx="5902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buNone/>
            </a:pPr>
            <a:r>
              <a:rPr lang="en-US" sz="750" b="1" strike="noStrike" spc="-1">
                <a:solidFill>
                  <a:srgbClr val="000000"/>
                </a:solidFill>
                <a:latin typeface="Marianne"/>
                <a:ea typeface="DejaVu Sans"/>
              </a:rPr>
              <a:t>Direction de l’environnement, de l’aménagement, du logement et de la mer</a:t>
            </a:r>
            <a:endParaRPr lang="fr-FR" sz="750" b="0" strike="noStrike" spc="-1">
              <a:latin typeface="Marianne"/>
            </a:endParaRPr>
          </a:p>
        </p:txBody>
      </p:sp>
      <p:sp>
        <p:nvSpPr>
          <p:cNvPr id="270" name="CustomShape 8"/>
          <p:cNvSpPr/>
          <p:nvPr/>
        </p:nvSpPr>
        <p:spPr>
          <a:xfrm>
            <a:off x="6264000" y="4783680"/>
            <a:ext cx="1348200" cy="35820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10" name="CustomShape 3">
            <a:extLst>
              <a:ext uri="{FF2B5EF4-FFF2-40B4-BE49-F238E27FC236}">
                <a16:creationId xmlns:a16="http://schemas.microsoft.com/office/drawing/2014/main" id="{13C85E4B-7BB3-4ECA-9569-89071EA8B009}"/>
              </a:ext>
            </a:extLst>
          </p:cNvPr>
          <p:cNvSpPr/>
          <p:nvPr/>
        </p:nvSpPr>
        <p:spPr>
          <a:xfrm>
            <a:off x="7614000" y="4783680"/>
            <a:ext cx="1168200" cy="35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buNone/>
            </a:pPr>
            <a:endParaRPr lang="fr-FR" sz="750" b="0" strike="noStrike" spc="-1" dirty="0">
              <a:latin typeface="Marianne"/>
            </a:endParaRPr>
          </a:p>
        </p:txBody>
      </p:sp>
      <p:sp>
        <p:nvSpPr>
          <p:cNvPr id="13" name="ZoneTexte 12">
            <a:extLst>
              <a:ext uri="{FF2B5EF4-FFF2-40B4-BE49-F238E27FC236}">
                <a16:creationId xmlns:a16="http://schemas.microsoft.com/office/drawing/2014/main" id="{F40CFB79-23B9-4F2B-ACBD-A36079FDA076}"/>
              </a:ext>
            </a:extLst>
          </p:cNvPr>
          <p:cNvSpPr txBox="1"/>
          <p:nvPr/>
        </p:nvSpPr>
        <p:spPr>
          <a:xfrm>
            <a:off x="0" y="1740753"/>
            <a:ext cx="8800265" cy="1661993"/>
          </a:xfrm>
          <a:prstGeom prst="rect">
            <a:avLst/>
          </a:prstGeom>
          <a:noFill/>
        </p:spPr>
        <p:txBody>
          <a:bodyPr wrap="square">
            <a:spAutoFit/>
          </a:bodyPr>
          <a:lstStyle/>
          <a:p>
            <a:pPr marL="1440" algn="ctr">
              <a:spcBef>
                <a:spcPts val="400"/>
              </a:spcBef>
              <a:spcAft>
                <a:spcPts val="799"/>
              </a:spcAft>
              <a:buClr>
                <a:srgbClr val="000000"/>
              </a:buClr>
            </a:pPr>
            <a:r>
              <a:rPr lang="fr-FR" sz="1800" b="1" strike="noStrike" spc="-1" dirty="0">
                <a:solidFill>
                  <a:srgbClr val="000000"/>
                </a:solidFill>
                <a:latin typeface="Marianne"/>
                <a:ea typeface="DejaVu Sans"/>
              </a:rPr>
              <a:t>Merci de votre attention </a:t>
            </a:r>
          </a:p>
          <a:p>
            <a:pPr marL="1440">
              <a:spcBef>
                <a:spcPts val="400"/>
              </a:spcBef>
              <a:spcAft>
                <a:spcPts val="799"/>
              </a:spcAft>
              <a:buClr>
                <a:srgbClr val="000000"/>
              </a:buClr>
            </a:pPr>
            <a:endParaRPr lang="fr-FR" b="1" spc="-1" dirty="0">
              <a:solidFill>
                <a:srgbClr val="000000"/>
              </a:solidFill>
              <a:latin typeface="Marianne"/>
              <a:ea typeface="DejaVu Sans"/>
            </a:endParaRPr>
          </a:p>
          <a:p>
            <a:pPr marL="1440" algn="ctr">
              <a:spcBef>
                <a:spcPts val="400"/>
              </a:spcBef>
              <a:spcAft>
                <a:spcPts val="799"/>
              </a:spcAft>
              <a:buClr>
                <a:srgbClr val="000000"/>
              </a:buClr>
            </a:pPr>
            <a:r>
              <a:rPr lang="fr-FR" sz="1800" b="1" strike="noStrike" spc="-1" dirty="0">
                <a:solidFill>
                  <a:srgbClr val="000000"/>
                </a:solidFill>
                <a:latin typeface="Marianne"/>
                <a:ea typeface="DejaVu Sans"/>
              </a:rPr>
              <a:t>Avez-vous des questions ? </a:t>
            </a:r>
          </a:p>
          <a:p>
            <a:pPr marL="1440">
              <a:lnSpc>
                <a:spcPct val="100000"/>
              </a:lnSpc>
              <a:spcBef>
                <a:spcPts val="400"/>
              </a:spcBef>
              <a:spcAft>
                <a:spcPts val="799"/>
              </a:spcAft>
              <a:buClr>
                <a:srgbClr val="000000"/>
              </a:buClr>
            </a:pPr>
            <a:endParaRPr lang="fr-FR" sz="1800" b="1" strike="noStrike" spc="-1" dirty="0">
              <a:solidFill>
                <a:srgbClr val="000000"/>
              </a:solidFill>
              <a:latin typeface="Marianne"/>
              <a:ea typeface="DejaVu Sans"/>
            </a:endParaRPr>
          </a:p>
        </p:txBody>
      </p:sp>
      <p:sp>
        <p:nvSpPr>
          <p:cNvPr id="12" name="CustomShape 3">
            <a:extLst>
              <a:ext uri="{FF2B5EF4-FFF2-40B4-BE49-F238E27FC236}">
                <a16:creationId xmlns:a16="http://schemas.microsoft.com/office/drawing/2014/main" id="{A800A388-3AAD-4C7D-9BB5-AAAA5DAFB4E5}"/>
              </a:ext>
            </a:extLst>
          </p:cNvPr>
          <p:cNvSpPr/>
          <p:nvPr/>
        </p:nvSpPr>
        <p:spPr>
          <a:xfrm>
            <a:off x="478183" y="1248731"/>
            <a:ext cx="8422200" cy="327849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a:p>
            <a:pPr>
              <a:lnSpc>
                <a:spcPct val="100000"/>
              </a:lnSpc>
              <a:spcAft>
                <a:spcPts val="499"/>
              </a:spcAft>
              <a:buNone/>
            </a:pPr>
            <a:endParaRPr lang="fr-FR" sz="1050" spc="-1" dirty="0">
              <a:solidFill>
                <a:srgbClr val="000000"/>
              </a:solidFill>
              <a:latin typeface="Marianne"/>
              <a:ea typeface="DejaVu Sans"/>
            </a:endParaRPr>
          </a:p>
        </p:txBody>
      </p:sp>
      <p:pic>
        <p:nvPicPr>
          <p:cNvPr id="3" name="Image 2">
            <a:extLst>
              <a:ext uri="{FF2B5EF4-FFF2-40B4-BE49-F238E27FC236}">
                <a16:creationId xmlns:a16="http://schemas.microsoft.com/office/drawing/2014/main" id="{EF0D0AA7-C737-CA7C-3AA9-FC9D2A5A1F42}"/>
              </a:ext>
            </a:extLst>
          </p:cNvPr>
          <p:cNvPicPr>
            <a:picLocks noChangeAspect="1"/>
          </p:cNvPicPr>
          <p:nvPr/>
        </p:nvPicPr>
        <p:blipFill>
          <a:blip r:embed="rId2"/>
          <a:stretch>
            <a:fillRect/>
          </a:stretch>
        </p:blipFill>
        <p:spPr>
          <a:xfrm>
            <a:off x="129540" y="3023230"/>
            <a:ext cx="2667000" cy="1743075"/>
          </a:xfrm>
          <a:prstGeom prst="rect">
            <a:avLst/>
          </a:prstGeom>
        </p:spPr>
      </p:pic>
    </p:spTree>
    <p:extLst>
      <p:ext uri="{BB962C8B-B14F-4D97-AF65-F5344CB8AC3E}">
        <p14:creationId xmlns:p14="http://schemas.microsoft.com/office/powerpoint/2010/main" val="27748271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prefet974-DEAL-diaporama</Template>
  <TotalTime>2296</TotalTime>
  <Words>2950</Words>
  <Application>Microsoft Office PowerPoint</Application>
  <PresentationFormat>Affichage à l'écran (16:9)</PresentationFormat>
  <Paragraphs>412</Paragraphs>
  <Slides>40</Slides>
  <Notes>0</Notes>
  <HiddenSlides>0</HiddenSlides>
  <MMClips>0</MMClips>
  <ScaleCrop>false</ScaleCrop>
  <HeadingPairs>
    <vt:vector size="6" baseType="variant">
      <vt:variant>
        <vt:lpstr>Polices utilisées</vt:lpstr>
      </vt:variant>
      <vt:variant>
        <vt:i4>4</vt:i4>
      </vt:variant>
      <vt:variant>
        <vt:lpstr>Thème</vt:lpstr>
      </vt:variant>
      <vt:variant>
        <vt:i4>4</vt:i4>
      </vt:variant>
      <vt:variant>
        <vt:lpstr>Titres des diapositives</vt:lpstr>
      </vt:variant>
      <vt:variant>
        <vt:i4>40</vt:i4>
      </vt:variant>
    </vt:vector>
  </HeadingPairs>
  <TitlesOfParts>
    <vt:vector size="48" baseType="lpstr">
      <vt:lpstr>Arial</vt:lpstr>
      <vt:lpstr>Marianne</vt:lpstr>
      <vt:lpstr>Symbol</vt:lpstr>
      <vt:lpstr>Wingdings</vt:lpstr>
      <vt:lpstr>Office Theme</vt:lpstr>
      <vt:lpstr>Office Theme</vt:lpstr>
      <vt:lpstr>Office Theme</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Manager>Client</Manager>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LIETAR Julie</dc:creator>
  <dc:description/>
  <cp:lastModifiedBy>Laurie Gaillard</cp:lastModifiedBy>
  <cp:revision>58</cp:revision>
  <dcterms:created xsi:type="dcterms:W3CDTF">2020-09-15T13:11:12Z</dcterms:created>
  <dcterms:modified xsi:type="dcterms:W3CDTF">2025-11-06T10:26:23Z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iddenSlides">
    <vt:i4>3</vt:i4>
  </property>
  <property fmtid="{D5CDD505-2E9C-101B-9397-08002B2CF9AE}" pid="3" name="HyperlinksChanged">
    <vt:bool>false</vt:bool>
  </property>
  <property fmtid="{D5CDD505-2E9C-101B-9397-08002B2CF9AE}" pid="4" name="LinksUpToDate">
    <vt:bool>false</vt:bool>
  </property>
  <property fmtid="{D5CDD505-2E9C-101B-9397-08002B2CF9AE}" pid="5" name="MMClips">
    <vt:i4>0</vt:i4>
  </property>
  <property fmtid="{D5CDD505-2E9C-101B-9397-08002B2CF9AE}" pid="6" name="Notes">
    <vt:i4>0</vt:i4>
  </property>
  <property fmtid="{D5CDD505-2E9C-101B-9397-08002B2CF9AE}" pid="7" name="PresentationFormat">
    <vt:lpwstr>Affichage à l'écran (16:9)</vt:lpwstr>
  </property>
  <property fmtid="{D5CDD505-2E9C-101B-9397-08002B2CF9AE}" pid="8" name="ScaleCrop">
    <vt:bool>false</vt:bool>
  </property>
  <property fmtid="{D5CDD505-2E9C-101B-9397-08002B2CF9AE}" pid="9" name="ShareDoc">
    <vt:bool>false</vt:bool>
  </property>
  <property fmtid="{D5CDD505-2E9C-101B-9397-08002B2CF9AE}" pid="10" name="Slides">
    <vt:i4>9</vt:i4>
  </property>
</Properties>
</file>